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21"/>
  </p:notesMasterIdLst>
  <p:sldIdLst>
    <p:sldId id="257" r:id="rId3"/>
    <p:sldId id="343" r:id="rId4"/>
    <p:sldId id="347" r:id="rId5"/>
    <p:sldId id="345" r:id="rId6"/>
    <p:sldId id="348" r:id="rId7"/>
    <p:sldId id="349" r:id="rId8"/>
    <p:sldId id="344" r:id="rId9"/>
    <p:sldId id="346" r:id="rId10"/>
    <p:sldId id="316" r:id="rId11"/>
    <p:sldId id="318" r:id="rId12"/>
    <p:sldId id="319" r:id="rId13"/>
    <p:sldId id="320" r:id="rId14"/>
    <p:sldId id="259" r:id="rId15"/>
    <p:sldId id="260" r:id="rId16"/>
    <p:sldId id="341" r:id="rId17"/>
    <p:sldId id="339" r:id="rId18"/>
    <p:sldId id="310" r:id="rId19"/>
    <p:sldId id="34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DB4BD-F3FA-4AC1-BD13-6E53B475C353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D839-3601-419E-836A-22FDCA94E7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10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09641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4480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会采用横向对比多个模型，纵向对比</a:t>
            </a:r>
            <a:r>
              <a:rPr lang="en-US" altLang="zh-CN"/>
              <a:t>yolo</a:t>
            </a:r>
            <a:r>
              <a:rPr lang="zh-CN" altLang="en-US"/>
              <a:t>模型，最后得出我们的一个结论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14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t>将通道注意力及空间注意力机制加入特征提取网络之中，使用经过筛选加权的特征向量来替换原有的特征向量进行融合</a:t>
            </a:r>
            <a:r>
              <a:rPr lang="zh-CN"/>
              <a:t>，可以更好地加速模型收敛。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15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会采用横向对比多个模型，纵向对比</a:t>
            </a:r>
            <a:r>
              <a:rPr lang="en-US" altLang="zh-CN"/>
              <a:t>yolo</a:t>
            </a:r>
            <a:r>
              <a:rPr lang="zh-CN" altLang="en-US"/>
              <a:t>模型，最后得出我们的一个结论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16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17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18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58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67744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52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1698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0088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270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2022/5/5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42137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24E6-AE51-4671-856A-99924B2009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4F558-97E3-486C-A6EE-2D3F5EEF0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29002"/>
            <a:ext cx="12192000" cy="243764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83" y="380348"/>
            <a:ext cx="2622992" cy="26226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38" y="280373"/>
            <a:ext cx="2974047" cy="2973644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3132152" y="4413122"/>
            <a:ext cx="5855633" cy="5758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3910965" y="4385945"/>
            <a:ext cx="4950460" cy="61277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第</a:t>
            </a:r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8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小组</a:t>
            </a:r>
          </a:p>
        </p:txBody>
      </p:sp>
      <p:grpSp>
        <p:nvGrpSpPr>
          <p:cNvPr id="25" name="Group 91"/>
          <p:cNvGrpSpPr/>
          <p:nvPr/>
        </p:nvGrpSpPr>
        <p:grpSpPr bwMode="auto">
          <a:xfrm>
            <a:off x="3146439" y="4433815"/>
            <a:ext cx="520736" cy="791219"/>
            <a:chOff x="936" y="1480"/>
            <a:chExt cx="1589" cy="2415"/>
          </a:xfrm>
        </p:grpSpPr>
        <p:grpSp>
          <p:nvGrpSpPr>
            <p:cNvPr id="26" name="组合 33"/>
            <p:cNvGrpSpPr/>
            <p:nvPr/>
          </p:nvGrpSpPr>
          <p:grpSpPr bwMode="auto">
            <a:xfrm>
              <a:off x="985" y="1582"/>
              <a:ext cx="1441" cy="2313"/>
              <a:chOff x="1754168" y="3653262"/>
              <a:chExt cx="1857599" cy="2987139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318103" y="4093188"/>
                <a:ext cx="726661" cy="2547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36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5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8" y="4605610"/>
            <a:ext cx="1967059" cy="4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32707" y="3481609"/>
            <a:ext cx="8268048" cy="85915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基于ROS的图像识别小车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1635" y="5201285"/>
            <a:ext cx="722820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8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1951095 </a:t>
            </a:r>
            <a:r>
              <a:rPr lang="zh-CN" altLang="en-US" sz="18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梁伊雯    1850061 阮辰伟      1951328 曹峰源</a:t>
            </a:r>
            <a:endParaRPr lang="zh-CN" altLang="en-US" sz="18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pic>
        <p:nvPicPr>
          <p:cNvPr id="3" name="图片 2" descr="C:/Users/12849/AppData/Local/Temp/kaimatting/20220303194530/output_aiMatting_20220303194555.pngoutput_aiMatting_202203031945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165" y="939165"/>
            <a:ext cx="1656715" cy="1656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83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83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983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83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23457E-6 L 0.41459 -0.0021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1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483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983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/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148345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参数的调整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D08B56-7124-32E5-8290-A62F58E43F69}"/>
              </a:ext>
            </a:extLst>
          </p:cNvPr>
          <p:cNvSpPr txBox="1"/>
          <p:nvPr/>
        </p:nvSpPr>
        <p:spPr>
          <a:xfrm>
            <a:off x="1599912" y="1384627"/>
            <a:ext cx="7802746" cy="444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加速：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在能够避免碰撞和正确行驶的前提下尽可能地快，增大加速度、角加速度、速度上限和角速度上限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加速转弯：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在过弯时观察到小车速度过慢，规划器采用了过于保守的速度以避免碰撞。因此增加了过弯的速度下限，利用小车的加速度实现顺滑的过弯。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平滑路径：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在地图中让小车多走直线是有利于速度的提升的。我们在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Rviz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建立出地图之后，使用后期的边缘处理使得地图更加精确清晰，让路径变得平滑。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507418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>
                <a:latin typeface="方正兰亭细黑_GBK" pitchFamily="2" charset="-122"/>
                <a:ea typeface="方正兰亭细黑_GBK" pitchFamily="2" charset="-122"/>
              </a:rPr>
              <a:t>TEB</a:t>
            </a:r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算法优化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D08B56-7124-32E5-8290-A62F58E43F69}"/>
              </a:ext>
            </a:extLst>
          </p:cNvPr>
          <p:cNvSpPr txBox="1"/>
          <p:nvPr/>
        </p:nvSpPr>
        <p:spPr>
          <a:xfrm>
            <a:off x="1492829" y="2018810"/>
            <a:ext cx="2909490" cy="56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0" fontAlgn="auto">
              <a:lnSpc>
                <a:spcPct val="200000"/>
              </a:lnSpc>
              <a:buSzPct val="80000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跟随路径和避障约束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D04461-050C-AD7C-5883-8EC2A06CB02E}"/>
              </a:ext>
            </a:extLst>
          </p:cNvPr>
          <p:cNvSpPr txBox="1"/>
          <p:nvPr/>
        </p:nvSpPr>
        <p:spPr>
          <a:xfrm>
            <a:off x="1781457" y="4480839"/>
            <a:ext cx="240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速度和加速度约束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3DE272-B079-A35C-B1CF-BB96D9B35EA9}"/>
              </a:ext>
            </a:extLst>
          </p:cNvPr>
          <p:cNvSpPr txBox="1"/>
          <p:nvPr/>
        </p:nvSpPr>
        <p:spPr>
          <a:xfrm>
            <a:off x="938565" y="1043710"/>
            <a:ext cx="247585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0" fontAlgn="auto">
              <a:lnSpc>
                <a:spcPct val="200000"/>
              </a:lnSpc>
              <a:buSzPct val="8000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算法约束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158DA4-BFEB-13AC-4D00-2286600B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68" y="3004358"/>
            <a:ext cx="4007786" cy="8948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77ED65-8DE7-921A-1BD8-0D5EA9D01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550" y="1979739"/>
            <a:ext cx="2954265" cy="19194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44A26B-7077-3909-FBCC-35DCE18C1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749" y="4979347"/>
            <a:ext cx="2514951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507418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>
                <a:latin typeface="方正兰亭细黑_GBK" pitchFamily="2" charset="-122"/>
                <a:ea typeface="方正兰亭细黑_GBK" pitchFamily="2" charset="-122"/>
              </a:rPr>
              <a:t>TEB</a:t>
            </a:r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算法优化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D08B56-7124-32E5-8290-A62F58E43F69}"/>
              </a:ext>
            </a:extLst>
          </p:cNvPr>
          <p:cNvSpPr txBox="1"/>
          <p:nvPr/>
        </p:nvSpPr>
        <p:spPr>
          <a:xfrm>
            <a:off x="1492829" y="2018810"/>
            <a:ext cx="2909490" cy="56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0" fontAlgn="auto">
              <a:lnSpc>
                <a:spcPct val="200000"/>
              </a:lnSpc>
              <a:buSzPct val="80000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运动学约束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D04461-050C-AD7C-5883-8EC2A06CB02E}"/>
              </a:ext>
            </a:extLst>
          </p:cNvPr>
          <p:cNvSpPr txBox="1"/>
          <p:nvPr/>
        </p:nvSpPr>
        <p:spPr>
          <a:xfrm>
            <a:off x="1781457" y="4480839"/>
            <a:ext cx="240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最快路径约束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3DE272-B079-A35C-B1CF-BB96D9B35EA9}"/>
              </a:ext>
            </a:extLst>
          </p:cNvPr>
          <p:cNvSpPr txBox="1"/>
          <p:nvPr/>
        </p:nvSpPr>
        <p:spPr>
          <a:xfrm>
            <a:off x="938565" y="1043710"/>
            <a:ext cx="247585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0" fontAlgn="auto">
              <a:lnSpc>
                <a:spcPct val="200000"/>
              </a:lnSpc>
              <a:buSzPct val="8000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算法约束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13099D-29B6-A5BF-D444-3BEF74C7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083" y="2018810"/>
            <a:ext cx="3360536" cy="18225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DC16AE-4FC5-8C86-F0B3-2E3BE6E9D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886" y="4665505"/>
            <a:ext cx="2426572" cy="8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08300" cy="912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目标检测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工作总结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82479" y="340671"/>
            <a:ext cx="248666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WORK SUMMARY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2896466" y="41170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9F754DE-2CAD-44b6-B708-469DEB6407EB-1" descr="qt_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30" y="1588135"/>
            <a:ext cx="3477895" cy="2526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94180" y="1111250"/>
            <a:ext cx="200279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训练模型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YoloV4</a:t>
            </a: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YoloX</a:t>
            </a: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Faster-RCNN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694180" y="3676650"/>
            <a:ext cx="346519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模型做出的改进：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K-means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自适应生成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anchor</a:t>
            </a: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算法寻找最优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anchor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94180" y="5617845"/>
            <a:ext cx="42779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最终选定模型：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算法优化下的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YoloV4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模型改进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82479" y="340671"/>
            <a:ext cx="326771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MODEL IMPROVEMENT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2896466" y="41170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79550" y="2522220"/>
            <a:ext cx="362140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模型准确率：</a:t>
            </a: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 DE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算法寻找最优超参数</a:t>
            </a: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增加注意力机制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None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9550" y="1162050"/>
            <a:ext cx="525526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原始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Yolo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模型的问题：</a:t>
            </a:r>
          </a:p>
          <a:p>
            <a:pPr indent="0" algn="l" fontAlgn="auto">
              <a:lnSpc>
                <a:spcPct val="20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边界框定位不够精确、难以区分重叠物体等不足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79550" y="4312285"/>
            <a:ext cx="6463665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注意力机制的优点：</a:t>
            </a:r>
          </a:p>
          <a:p>
            <a:pPr algn="l">
              <a:lnSpc>
                <a:spcPct val="200000"/>
              </a:lnSpc>
              <a:buClrTx/>
              <a:buSzTx/>
              <a:buFontTx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-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使用经过筛选加权的特征向量来替换原有</a:t>
            </a:r>
          </a:p>
          <a:p>
            <a:pPr algn="l">
              <a:lnSpc>
                <a:spcPct val="20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的特征向量进行融合，能够更好提取图像的结构特征</a:t>
            </a:r>
          </a:p>
          <a:p>
            <a:pPr algn="l">
              <a:lnSpc>
                <a:spcPct val="200000"/>
              </a:lnSpc>
              <a:buClrTx/>
              <a:buSzTx/>
              <a:buFontTx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-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可以更好地加速模型收敛。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2150" t="200"/>
          <a:stretch>
            <a:fillRect/>
          </a:stretch>
        </p:blipFill>
        <p:spPr>
          <a:xfrm>
            <a:off x="7670165" y="1809750"/>
            <a:ext cx="4017010" cy="3477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仿真改进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88829" y="315906"/>
            <a:ext cx="397764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SIMULATION IMPROVEMENT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2902816" y="38693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28930" y="1769745"/>
            <a:ext cx="743077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仿真实验中，针对相机识别不准确的问题，我们会尝试以下的改进方法：</a:t>
            </a:r>
          </a:p>
          <a:p>
            <a:pPr marL="285750" indent="-285750" fontAlgn="auto">
              <a:lnSpc>
                <a:spcPct val="150000"/>
              </a:lnSpc>
              <a:buSzPct val="65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Gazebo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进行相机标定</a:t>
            </a:r>
          </a:p>
          <a:p>
            <a:pPr indent="0" fontAlgn="auto">
              <a:lnSpc>
                <a:spcPct val="150000"/>
              </a:lnSpc>
              <a:buSzPct val="65000"/>
              <a:buFont typeface="Wingdings" panose="05000000000000000000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由于智能车车载相机内外部参数的影响，摄像头获取的图像会有⼀定畸变，需要使⽤ROS 提供的标定功能包camera-calibration 进行标定消除，否则拍摄的图片会产⽣变形而无法识别。</a:t>
            </a:r>
          </a:p>
          <a:p>
            <a:pPr indent="0" fontAlgn="auto">
              <a:lnSpc>
                <a:spcPct val="150000"/>
              </a:lnSpc>
              <a:buSzPct val="65000"/>
              <a:buFont typeface="Wingdings" panose="05000000000000000000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SzPct val="65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调整其他相关参数</a:t>
            </a:r>
          </a:p>
          <a:p>
            <a:pPr indent="0" fontAlgn="auto">
              <a:lnSpc>
                <a:spcPct val="150000"/>
              </a:lnSpc>
              <a:buSzPct val="65000"/>
              <a:buFont typeface="Wingdings" panose="05000000000000000000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调整参数如画布大小、清晰率等等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445" y="2209165"/>
            <a:ext cx="3946525" cy="2228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交互部分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65334" y="356546"/>
            <a:ext cx="220154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INTERACTIVITY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295361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420" t="15676" r="-2492" b="16677"/>
          <a:stretch>
            <a:fillRect/>
          </a:stretch>
        </p:blipFill>
        <p:spPr>
          <a:xfrm>
            <a:off x="8542655" y="1228090"/>
            <a:ext cx="2158365" cy="21456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2330" y="1799590"/>
            <a:ext cx="74307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kivy+kivymd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框架进行跨平台应用开发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2330" y="2820670"/>
            <a:ext cx="64141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它是一个开源的Python库，用于快速开发利用创新用户界面的应用程序，如多点触摸应用程序。它可以在</a:t>
            </a:r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Linux、Windows、OS X、Android、iOS和Raspberry Pi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上运行。您可以在所有支持的平台上运行相同的代码。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940" y="4021455"/>
            <a:ext cx="2164080" cy="2032635"/>
          </a:xfrm>
          <a:prstGeom prst="rect">
            <a:avLst/>
          </a:prstGeom>
        </p:spPr>
      </p:pic>
      <p:pic>
        <p:nvPicPr>
          <p:cNvPr id="6" name="图片 5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401810" y="3477260"/>
            <a:ext cx="440690" cy="440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未来计划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65334" y="356546"/>
            <a:ext cx="206946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FUTURE PLAN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295361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40" y="951865"/>
            <a:ext cx="5880735" cy="5488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22595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导航展示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48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导航展示</a:t>
            </a:r>
          </a:p>
        </p:txBody>
      </p:sp>
      <p:pic>
        <p:nvPicPr>
          <p:cNvPr id="2" name="1651747344922">
            <a:hlinkClick r:id="" action="ppaction://media"/>
            <a:extLst>
              <a:ext uri="{FF2B5EF4-FFF2-40B4-BE49-F238E27FC236}">
                <a16:creationId xmlns:a16="http://schemas.microsoft.com/office/drawing/2014/main" id="{E50F9219-42D5-86EA-A082-218494077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090" y="975012"/>
            <a:ext cx="10833106" cy="58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1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7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22595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视觉交互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07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视觉交互</a:t>
            </a:r>
          </a:p>
        </p:txBody>
      </p:sp>
      <p:pic>
        <p:nvPicPr>
          <p:cNvPr id="2" name="1651747698609">
            <a:hlinkClick r:id="" action="ppaction://media"/>
            <a:extLst>
              <a:ext uri="{FF2B5EF4-FFF2-40B4-BE49-F238E27FC236}">
                <a16:creationId xmlns:a16="http://schemas.microsoft.com/office/drawing/2014/main" id="{130A5A79-C3CF-C147-2FE9-9481FE27D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0766" y="1112364"/>
            <a:ext cx="10549563" cy="56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4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视觉交互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5A5C07-839A-F6CD-93F9-52ABC1C6C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43" y="1181940"/>
            <a:ext cx="7761475" cy="49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4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3148619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335" b="1" dirty="0">
                <a:latin typeface="方正兰亭细黑_GBK" pitchFamily="2" charset="-122"/>
                <a:ea typeface="方正兰亭细黑_GBK" pitchFamily="2" charset="-122"/>
              </a:rPr>
              <a:t>WEB</a:t>
            </a:r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交互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2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874231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 dirty="0">
                <a:latin typeface="方正兰亭细黑_GBK" pitchFamily="2" charset="-122"/>
                <a:ea typeface="方正兰亭细黑_GBK" pitchFamily="2" charset="-122"/>
              </a:rPr>
              <a:t>WEB</a:t>
            </a:r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交互</a:t>
            </a:r>
          </a:p>
        </p:txBody>
      </p:sp>
      <p:pic>
        <p:nvPicPr>
          <p:cNvPr id="2" name="1651746624797">
            <a:hlinkClick r:id="" action="ppaction://media"/>
            <a:extLst>
              <a:ext uri="{FF2B5EF4-FFF2-40B4-BE49-F238E27FC236}">
                <a16:creationId xmlns:a16="http://schemas.microsoft.com/office/drawing/2014/main" id="{F7AC8BB8-940E-EBE5-D13E-9706BC69CD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010" y="1020354"/>
            <a:ext cx="10641492" cy="57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6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55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4291559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>
                <a:latin typeface="方正兰亭细黑_GBK" pitchFamily="2" charset="-122"/>
                <a:ea typeface="方正兰亭细黑_GBK" pitchFamily="2" charset="-122"/>
              </a:rPr>
              <a:t>导航系统优化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xNjE1MzIwODQxMjMiLAogICAiR3JvdXBJZCIgOiAiMTM1NTgxMjE5IiwKICAgIkltYWdlIiA6ICJpVkJPUncwS0dnb0FBQUFOU1VoRVVnQUFBaVFBQUFHT0NBWUFBQUNubkJobEFBQUFDWEJJV1hNQUFBc1RBQUFMRXdFQW1wd1lBQUFnQUVsRVFWUjRuTzNkZDFpVDUvNEc4RHVERVFoVHRnSWk0R29kdUdkZDFWYXJyZG85VCszVTdoNjcyMVBiL2s3YjA5Tnh1bXQzYTIzdFVGczdySHR2eGEwb0RwYURQWVFraENUdisvc0RqWVFFQ0JCNFNMZy8xK1dWNUYzNVJrUnVudmNaQ2xtV1pSQVJFUkcxTW9WQ29iandYQ215RUNJaUlpS0FnWVNJaUlqYUF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UaXk2QWlJamFGa21TVUZwZWdRcURBV2F6R1pJc2l5NkpBQ2dWQ3FqVmFtZzFHZ1FIYUtGVWVsYWJna0tXK1MrTmlJaXE2U3VOeUM4dWh0bGlFVjBLMVVPdFVpRWlOQlIrdmo2aVMya1doVUtoc0Q1bklDRWlJcUE2akp3cEtCQmRCalZDeC9Cd2FOdzRsTlFNSko3VjNrTkVSRTBpU1JMeWk0dEZsMEdObEZkY0RFbVNSSmZoRWd3a1JFU0UwdklLM3FaeFEyYUxCYVhsRmFMTGNBa0dFaUlpUW9YQklMb0VhaUtkaDN6dEdFaUlpQWhtczFsMENkUkVKZy81MmpHUUVCRVJoL2E2TVUvNTJqR1FFQkVSa1hBTUpFUkVSQ1FjQXdrUkVSRUp4MEJDUkVSRXdqR1FFQkVSa1hBTUpFUkVSQ1FjQXdrUkVSRUp4MEJDUkVSRXdqR1FFQkVSa1hBTUpFUkVSQ1FjQXdrUkVSRUp4MEJDUkVSRXdqR1FFQkVSa1hBTUpFUkVSQ1FjQXdrUkVSRUp4MEJDUkVSRXdqR1FFQkVSa1hBTUpFUkVSQ1FjQXdrUkVRbW5OeGhRVlZYVjZ1OHJ5ekwrV3JvQ2VYa0ZUaDIvZDk4QnJGaXhCcElrdFhCbDdZOWFkQUZFUk5TK25UdFhqdmZlbjR1UWtDQThNT3NlS0pXMnZ5dS84ZDkzb2RjYkduM2RsMTk2dHNGajBvK2R3QjkvL0kwTkc3YmdpZGtQSVR3OHJNNWpNekt5OE9XWDM4RmtNc0hieHh1alI0MW9kRTFVTndZU0lpSVNLaisvQUxtNWVUaDkrZ3ptZi84ejdyajlwbHI3QzZIVDZWcmt2YnQxVGNMNDhXT3djdVZhdlBmK1hEejE1S01JREF5d095NDdPd2Z2ZnpBWEpwTUpsMTAyakdHa0JUQ1FFQkdSVUVsSlhYREREZE93WU1GQ2JObXlIUkhoWWJqeXlzdnRqcHY3eWYrY3V0N3NKMTVvVklDWk5uVXlNak96VVZSVWpMS3ljdzREU1hGSktVd21NMGFQSG9rYmI1am05TFhKZVF3a1JFUWszS2pMaGlNbit4UTJiZDZHSmI4dlJVeE1GSHIzdnRUbDd6TnoxdVAxN24vMXRiZnEzYjl1M1Vhc1c3ZlJidnZJa2NOdzZ5M1hONnUyOW82QmhJaUkyb1FiYjd3V1dWazVrQ0VqUGo2dVJkNGpNaktpd1dOS1MwdGhORlloUUt1Rm43K2ZVOWNOY3RDcVFvM0RRRUpFUkcyQ2w1Y2FzMmJkRFkxR0E0M0d0MFhlbzZHT3JySXM0OW5uWG9iUldJVVpNMjVGejU3ZFc2UU9zc2RBUWtSRWJVWm9hRWlkK3hxNjNlSUtKMDltb3JTMERQNysvdWpXTGJuRjM0OHVZaUFoSWlLMzRNenRGZ0FvS0Npc2M1NFFTWkx3d0lPekc3eUdUcWZEZ3c4OTRYUnR6bmE0cGJveGtCQVJ0VkdTSkVGdk1FQ3ZOMEN2MTBOdnFMUjVOQnFyWUpFa21NMW1TQllKWm9zWkZvc0Zack1GRnNrQ2k5a0NpOFVDaTNYZnhVZUwyZmIxZmZmUEVQSVpYM25sRFZocWhZZmF0MVdHRFIySVNtT1YwNTFHRnkxYWdrcGozWk9zMVJWc0pFbENRVUVoQUNBc3JBTlVLcFZUNzBldXdVQkNSTlJDWkZsR2hVNlBrcEpTbEpTV29xUzBES1dsWmRCWkE4YUZzR0c0K054d01Yd1lqVWJSSDZIRjVlYmxOempyNmJYWFh0T29hOVozdkZLcHJMTWZ5WTZkdS9IVlY5K2hRNGRRdlBMeWMzWVR0RkhMWWlBaEltcUVDeUdqOUh6QUtDNHBQUjg0emo4L3YvM0NOclBaTExya051M2pqOTYyUG4vbzRTZHQvcjRxS25SNDg2MzNtM1g5Zjl4eE03cDA2ZHpnY1pJazRlKy9Wd0lBTGg4M21tRkVBQVlTSXFJYUpFbENZVkV4enVibTRXeGVQczdtNWlFM3QvcXhvTENvVlVPR1NxV0NuNThHZmhxTjNhTkdvNEd2anpkVWFqVlVLaVhVcXVwSGxVb0Z0VW9ONWZubjFhOVY1NS9iSHFlc3NhOHRraVFKZVhuNXpicUdzY2I2T0hOZWVyM080eXdXQ3dvTGl3QUFxOWVzeDdyMW14cjlYcDA3eDJIR25iYzJ2a2dDd0VCQ1JPMVFlWVd1T21pY0R4dzFRMGRlUVFITVpvdkwzaXNnUUl1UTRDQ0VCQWNqSkRnSXdjRkJDTkQ2UTZQUndOL1BEeHFOYjYxSERmdzB2dkR6ODRPWGx4b0toY0psdGRUbmVNNnBWbm1meGdnTURLaXpzNmdzeTVqMXdEL2g1YVhHQisrLzZkVDFuQTAzRjRKSlkzRXVrdVpoSUNFaWoyU3hXSERtYkI0eXM3S1JrWldOekt3Y25Ea2ZQQ3Fhc1M2S1FxRkFZSUFXSVNFaDFVRWo1R0xZc0Q2ZTN4WWNGQWkxbXYvTnRnVGorVTZyWGw3ZVRwOVRWN2laTjI4QnRtemRnZkR3TU14NThXbCt6UVRoM3pvUnVUVlpsbEZRV0dRTkhSbVoxUUVrTytjMFRDWlRvNituVUNnUUVSNkc2S2hJUkVWR0lEb3FFdEdSRVlpS2lrQmtSRGlDZ3dMYjdDMk85cVNzN0J3QXdNOVAwNnpyN055NUcxdTI3Z0FBM0hERE5JWVJnZmczVDBSdW82enMzTVhna1pXTmpNeHNaR2JuTkhwcCtxREFBRVJGUmlJNnFqcG94SndQSDFHUmtZZ0lENE5hemNEUkZqZ3pFVnBoWVZHRHg3MDA1MWxFUmRrUDljM0l5TUw4NzM4Q0FBd2VQQUM5THUzWnRFTEpKUmhJaUtoTk1wbE1PSDRpQTRlUEhrUGFrWFFjUHBLTy9QTnpSRGhEb1ZBZ0pqb0tDZkd4NkJ3Zmg0VDRXSFRxRklQb3FFajRhWnIzV3pXMWp2b21RaXNwS1VYVitRNnJXcTAvL1AzOTZ6eldVY0E4ZXpZWEgzNzBtZlhXei9idHU3QjkrNjRtMWNsSjBWeURnWVNJaEpObEdma0ZoVWk3RUQ2T0hzT3g0eWVkSHMwU0h0WUJuZU5qa1JBZlYvM1lPUTV4blRyQ3g4ZW5oU3VubHZUU25HY2NkdXJWNlhSNC9vWC9nNCtQRDB3bUU3UmFMVjU0L2dtbmI3ZGtabWJqdzQ4K2cwNm5SMkJnQUlZUEc0emRlL1k3UFBaQ1I5aUlpUEJXNjJEY1hqR1FFRkdyTXhxTlNEOStFb2VQcEZzRFNIRnhTWVBuK2Z2N0lUR2hNeEk2VndlUEx2RnhpSStQaGJhZTM0N0pQUlVVRk9LSEJRdng2Q016N2ZiOXNHQWhLaXVObURCaExLcXFURmkzYmlQKyttczVycm5tcWdhdmUrREFJWHp4NVR3WWpWVUlEZzdDbzQvTVJIUjBWSjNuWHJnZDlNd3pqN05scllVeGtCQlJpek9aVERpVWRoUzc5eDdBN3IzN2tYNzhaSU96Y3lvVUNuUkppRWVQYnNubzBhMHJlblpQUnFlT01md3QxVVBKc2d4WmxnRUFHemR1d2NKRlMyQTBWc0ZrTXNQTDYrS1Bxc1dMLzBCcTZsNkVoQVJqMHNUeHNGZ3MyTEY5RjVZdFh3MC9mMytNdjN5MHcrdExrb1FsUzVaaXhjbzFrR1VaTVRIUmVQaWgreEFTRXR3YUg0K2N3RUJDUkM0bnl6Sk9abVloZGM5KzdONTdBQWNPSHJhWm9NcVIwSkJnOU9qV0ZUMjZKNk5uOTY1SVR1b0NqVy9MTEVGUGJVOVJVVEVzbHVyNVg3Ny80UmVvMVNwTW1UTFIydjlEcDlOaC92ZS9ZTStlZmZEeDhjYk0rKytDNy9sL0gvZmNjd2MrK3ZnTExGcTBCRVZGeFpoNnpTVHJ2Z3RXclZxSDVTdFdBd0FHREVqQjdiZmRCQjhmNTRjTVU4dGpJQ0VpbDhndktNVHV2ZFVCSkhYdmZ1dXdURWU4dkx6UU5ha0x1bmRMUnM5dXllalJ2U3ZDd3pxdzlhTWRXNzU4dGZWNXg0NHh1R3ZHcmVqWU1RWW1rd2tiTjIzRjMwdFhvcnlpQWdFQldqd3c2eDdFeDhkYWorL1pzenZ1bW5FYnZ2enFPNnhidHhHcHUvWmcwcVFKR0R4a2dQVTJ5NmhSdzdGdDIwNWNmdmxvREJzMnVOVS9IelZNSVY5b0l5TWlhb1RLU2lOMjc5MlBYWHYyWWZmZS9UaDErbXlkeHlvVUNpUW5KcUJmMzk3b245SWJQWHQwZzQ4M2Z6dHRTMFRQMUxwMzd3SE0vZlFyakJrekV0ZE92eHA1ZWZuWXVtMG50bTdkQVoxT0R3RG8zZnNTM0hyTERRZ0tDblI0all5TUxIeno3US9XanFoS3BSTEpTVjF3eXkzWEl6SXlBcElrMmF4UjQ4eXc0c2FJaTR2RmM4LyswNlhYZEZaU2JDY2g3OXRjaWhxL2hiQ0ZoSWljVmw2aHc3WWRxZGkwWlR0MjdkNWI3MjJZNktoSTlPdmJDLzFUK3FCdjcwc1FHTUJwdGFsdWZmdjJ3ak5QUDQ3T25lTUFWQytzdDJiTkJraVNoS1NrTHJocTBnVDA2Tkd0M21za0pNVGpoZWVmd0tyVjY3Rng0eFlVRjVmQXo5OFBFUkhoQUdDM1lGNTl3NHFib2tPSFVKZGVyNzFoQ3drUjFhdTR1QVNidCsvRXBpM2JzWGYvSWV0OS90b0NBclRvMTZjWCtxZjBSa3FmWG9pT2ltemxTcWs1UkxlUU9ITGc0R0dFQkFlalU2ZVlScDhyeXpMUzBvNGlNVEdoWFF6LzlvUVdFZ1lTSXJKek5qY1BtN2J1d0tZdDIzSDRTRHJxK20raVovZXVHRFo0SVByMzY0MmtMZ25zQStMRzJtSWdJZWQ1UWlEaExSc2lBZ0RrbkRxRHRSczJZL1BXSFRpUmtlbndHSlZLaFpUZWwyTDRzRUVZUG5nZ1FrTkRXcmRJSXZKWURDUkU3Vmg1aFE3ck5tekdpdFhya0hiMG1NTmpmSHg4TUdoQUNrWU1IWVRCQS90eEVqSWlhaEVNSkVUdGpNVml3YTdkKzdCaTlUcHMzcmJUNGZUc0FRRmFEQnM4QU1PSERrYi9sTjRjRVVORUxZNkJoS2lkeU1qTXhvclY2N0JxN1FhVWxKYlo3ZmZUYURENnNtRVljOWtJOUw2MEIxUXFybmhMUksySGdZVElnNVdWbmNQcTladXdZdlU2SEQrUlliZGZvVkNnZjkvZW1EQnVOSVlQSGRndVJpTVFVZHZFUUVMa2dkS1BuOFN2di8rRnRSczJ3MnkySDZZYjJ5a0dWNHdiZzNGalJpSThySU9BQ29tSWJER1FFSGtJaThXQ1RWdDNZUEh2UzNIbzhCRzcvVnAvZjR3Wk5Sd1R4bzFHOTY1SkhLSkxSRzBLQXdtUm15c3ZyOEJmeTFkaHlaL0xVRkJZWkxkL1FFb2ZUTHhpSElZT0dnQnZieThCRlJJUk5ZeUJoTWhOWldXZndxOS9MTVhLMWV2dHBuRDM5ZlhCaEhHak1XM0tSTVIyNmlpb1FpSWk1ekdRRUxrUldaYVJ1bWNmZnZuMUQ2VHUyVyszUHlveUFsT25UTVNWNDhkd3ZoQWljaXNNSkVSdVFKWmw3RWpkZy9rTEZqcWN3Q3lsejZXWU5tVVNoZ3pxYjdlQUdCR1JPMkFnSVdyRFpGbkd0cDJwK0c3QlFxUWZPMkd6ejl2YkM1ZVBHWVZwVXlZaTRmd0txVVJFN29xQmhLZ05rbVVaVzdidnhIY0xGdHJOSCtMbnA4RzBxeWRoK3RWWElTZ3dRRkNGNUdtVUNnVWtyclhxbHBRZU1tS09nWVNvRFpGbEdadTJiTWY4SHhmWkxYRG43KytIYTYrNUN0T3V2Z29CV3ZZUElkZFNxOVdvTXBsRWwwRk40S1gyakIvbG52RXBpTnljTE12WXVpTVZYODFiZ015c2JKdDlXbjkvWER0MU1xWmRQWkVkVmFuRmFEVWFGRE9RdUNWL2pVWjBDUzdCUUVJazJJbVRtZmpraTIreGQvOUJtKzBCQVZwY04zVUtwazJaQ0Q4L3ovZ1BoOXF1NEFBdHp1bDBNRnZzWi9hbHRrdXRWaUhZUTI3ZEttU1pOdzJKUkNncUxzSFgzLzJJNWF2V291YTNZV0JBQUs2ZlBnWFhUTDRTZmg3eW13KzVCMzJsRVdjS0NrU1hRWTNRTVR3Y0dsLzNYWU5LVVdQS2FBWVNvbFptTkJyeHk2OS80TWVGdjZHeTBtamRybGFyY2QzVXliamxodWxzRVNGaDlKVkc1QmNYczZXa2pWT3JWSWdNRFhYck1BSXdrQkFKSWNzeVZxM2RpQysvL1I2RlJjVTIrMGFQSElaNzdyd1ZVWkVSZ3FvanVraVNKSlNXVjBCbk1NQmtOblAwVFJ1aFZDamdwVmJEWDZOQmNJRFdJK1ljWWlBaGFtVnBSNC9oZzdsZjJzMGwwcU5iTW1iZGV5ZDZkdThxcURJaUluRnFCaEoyYWlWcVFYcURBVi9OVzRBbGZ5Nno2U2NTRVI2R2UyZmNodEVqaDNIVlhTSWlNSkFRdFpqdE8zZmozWTgrczFtQlYrUHJpMXR1bkk3cDExd0ZIMjl2Z2RVUkViVXREQ1JFTGxaU1dvYVBQdjBLNnpadXNkaytZdWdnUERUemJvUjFDQlZVR1JGUjI4VkFRdVFpc2l4aitlcDErUFNMYjFGZW9iTnVEdzBOd1NPejdzR0lvWU1FVmtkRTFMWXhrQkM1d0ptemVmamZoM094WjUvdDVHYVRKNDdIUFhmZXlobFdpWWdhd0VCQzFBeXlMR1BGNnZYNGNPNlhNRlJXV3JmSGR1cUlmejU4UDNwZDBrTmdkVVJFN29PQmhLaUpLblE2L08vRHo3QytSbDhSdFZxRm02K2ZobHR1bUE0dkx5K0IxUkVSdVJjR0VxSW1PSEFvRGErLzlUN3lDd3F0MnpySHgrSDVKeDlGUXVjNGdaVVJFYmtuQmhLaVJyQllMUGh1d1VKOC85TWltM2xGcGs2WmlIdG4zTWFodkVSRVRjUkFRdVNrczdsNWVPMnQ5NUYySk4yNkxTZ29FRTg5OWlBR0Qrd25zRElpSXZmSFFFTGtoQzNiZHVJL2IzOEF2Y0ZnM1RhZ1gxODg5ZmlEQ0EwSkZsZ1pFWkZuWUNBaHFvY3N5L2h1d1VMTSsrRm42emExV28xN1o5eUc2VmRQNHJUdlJFUXV3a0JDVkFlOTNvRC92UE1CdG16YmFkMFdFeDJKT2M4K2djUXVuY1VWUmtUa2dSaElpQnc0ZGZvc1h2ejNHOGpPT1czZE5xQmZYenovMUdNSTBIS1NNeUlpVjJNZ0lhcGwrNjdkZU8zTjk2RFQ2YTNiYnJ6Mkd0ejlqMXVnVkNvRlZrWkU1TGtZU0lqT2syVVpQeTFjZ2kvbi9XQWQwdXZqN1kzWmo4N0MyRkVqQkZkSFJPVFpHRWlJQUVpU2hBOCsrUkovL0wzQ3VpMGlQQXl2dlBBVWtoSVRCRlpHUk5RK01KQlF1MmVzcXNKci8zMFBtN2Z0c0c3cmZXbFB6SGwyTm9LQ0FnVldSa1RVZmpDUVVMdFdYbDZCRi83dkRSdzZmTVM2YmV6b0VYanFzUWVoVnZQYmc0aW90ZkIvWEdxM0NncUw4TXlMLzBaVzlpbnJ0dXVuVGNGOWQ5M08rVVdJaUZvWkF3bTFTNW5aT1hqbVgvOUdZVkd4ZGR2OWQ5K0I2NmRORVZnVkVWSDd4VUJDN2M2eEV5ZngxUE92b0x4Q0J3QlFxMVY0OHJFSE1XNzBTTUdWRVJHMVh3d2sxSzdVRGlNYVgxKzg5UHlUNkovU1czQmxSRVR0R3dNSnRSdkhUMlRZaEpFQXJUL2UrTDkvb1d0eW91REtpSWlJZ1lUYWhSTW5NL0hrQ3hmRGlOYmZILzk5OVVVa0ozWVJYQmtSRVFFQTU4RW1qM2NpSXhOUFBQOHl5c3NyQURDTUVCRzFSUXdrNU5FeU1yUHg1SE92MklXUnJra01JMFJFYllsQ3ZyQm9oNXVxTUZyd3pjWWNyRDFjaEp6aVNoaXFMS0pMSW5KYkdtOFZZa045TWFabkI5dzVNaFphSDVYb2tvaklneWxxVFByazFvRmsyL0VTdkxnNEhXZExqYUpMSWZJNDBjRStlR1Y2Vnd4SkNoRmRDaEY1S0k4SUpOdU9sK0Rlcnc2SUxvUEk0MzF4ZDI4TVRnd1dYUVlSZWFDYWdjUXQrNUJVR0MxNGNYRzY2REtJMm9WL0xUcUtDaU52aFJKUnkzTExRUExOeGh6ZXBpRnFKV2RMamZobVk0N29Nb2pJdzdsbElGbDd1RWgwQ1VUdHlybzBmczhSVWN0eXkwQ1NVMXdwdWdTaWRpV25pTjl6Uk5TeTNES1FjR2d2VWV2UzgzdU9pRnFZV3dZU0lpSWk4aXdNSkVSRVJDUWNBd2tSRVJFSngwQkNSRVJFd2pHUUVCRVJrWEFNSkVSRVJDUWNBd2tSRVJFSngwQkNSRVJFd2pHUUVCRVJrWEJxMFFVUUVWSGJJa2tTU3NzclVHRXd3R3cyUTVKbDBTVVJBS1ZDQWJWYURhMUdnK0FBTFpSS3oycFRZQ0FoSWlJcmZhVVIrY1hGTUZ1NFhFQmJJOGt5cWt3bUZKdE1PS2ZUSVNJMEZINitQcUxMY2huUGlsZEVSTlJrK2tvanpoUVVNSXk0QWJQRmdqTUZCVEJVR2tXWDRqSU1KRVJFQkVtU2tGOWNMTG9NYXFTODRtSklraVM2REpkZ0lDRWlJcFNXVjdCbHhBMlpMUmFVbGxlSUxzTWxHRWlJaUFnVkJvUG9FcWlKZEI3eXRXTWdJU0lpbU0xbTBTVlFFNWs4NUd2SFFFSkVSQnphNjhZODVXdkhRRUpFUkVUQ01aQVFFUkdSY0F3a1JFUkVKQndEQ1JFUkVRbkhRRUpFUkVUQ01aQVFFUkdSY0F3a1JFUkVKQndEQ1JFUkVRbkhRRUpFUkVUQ01aQVFFUkdSY0F3a1JFUkVKQndEQ1JFUkVRbW5GbDBBdFc4QnZyYi9CSTFtQ1ZWbVNWQTFSRVFrQ2dOSkt3Z1A4TVk5bzJNeGQwMDJTblFtMGVWWXhZWnFjSFcvQ0t3NVhJUzBNeFZPbmFQMVZTTTh3TnR1KyttU3lpWUZpUzB2RHJONS9lN3lESHk1UHNkbTI4WVhodHE4WHBkV2hIOHRTbS8wZXdGQVdJQTNTdlVtbUMxMXI0NTU0TFhMYkY3UC91RXdWaHdzYk5MN0VSR1JjeGhJV3BDUGx4TC9HTkVKZDQrS2haKzNDdEZCdm5oay9pSFJaVmxOU1luQXpMSHhtRGsySG5sbFJxeEpLOEtpbldkeDlLek80ZkVLQmZEK2JUMHhzRXV3emZZOVdlZHc1MmQ3VzZ6T1lEOHZtOWYrUHM3L3N3M1ZlaUVsUGdpRHV3UmpVR0l3RWlQODhQajNoN0hxRUFNR0VWRmJ3a0RTUW1LQ2ZmSE5mWDBRSGV4ajNUYW1ad2ZjTURnYVAyOC9hM05zN2QvSVhlSGJUYWZ3MXRLVDlSNXpWZDhJNi9QSUlCL2NQQ1FHTzArVzFobElyaDBRYlJkR0FFQ2xWRFN2V0JmeDgxYWhXN1EvdXNkbzBTYzJFSDNpQXRFcDFOZnV1R3Y2UnpZN2tDeDlZaUJpUXpYTnVrWk52WjdiNExKckVSRzVJd2FTRm5LbXRCTFpSUWFiUUFJQVQwMUt4TTZUWmNnbzBBdXFyRnJ2MkFERWRiRDlnV3Fvc21ERDBXS0h4NGNIZU9PZkV4UHF2Tlp0d3p0aDNxWlRMcS9URVY4dkpYckhCcUJ6bUIvaXd6UklDUGREdDJoL3hJWnFvSEFpRzQzc0dvcFFyUmVLSzlyTzdUTWlvdmFPbzJ4YTBNdS9Ib1BSWk51dndzZExpVmV2N3dhbDRGYUZtcTBqRjJ3NFdteFhMMUI5cTJiT3RLNTJIVkJyZW5oOFo0ZXRFUzFoWkxkUWZEOHJCYTllM3czM2pZbkQrRXZERU5mQnVUQUNWTGZvVE80YjJiSkZFaEZSb3pDUXRLQ2NZZ00rWEpWcHQ3MVhwd0RjZlZsczZ4ZDBucStYRWxjNStJRzgvRUNCdytQdkdSV0hVZDFEYmJaSnRmcUUrbm9wOGZiTlBlSGpWZjgvcVk0aHZraUs5TGYrcWEyRDFydmUvVTFWVUY2RkRVZUw4Y25xTER3MDd5RCsySlBuc21zVFVldlp2bU1YdHUvWUJaUEo3TkxybHBhVjRiUFB2OEhhdFJ0aE1ySDFWQVRlc21saDh6YWZ4dVMra2VnV2JmdkRkZGE0ZVB5K0p3OTVaVVo4c2pxcjNtdk1HaGR2dCsySHJhZFJwcS83RzNKdjlyazY5MDFPaVVTUXh2WkxYNkl6WVYxYWtkMnhneE9EOGREbDl1Ly84YXBNREVvTXhxQWFmVXA2ZHRUaTFldTY0Y2tmMHlEWE1ZamwzOWQxdzRDRW9EcHJ1MzE0Ujl3K3ZLUDFkV1A2VmtneWtGdFdpZXhDQXpJS0RUaVpyOGV4UEIyTzVlb3dMRGtFVjZkRVlsZEdHWGFjTExVNTc4V3B5ZlZlOTdwQjBSaVNGQUlBT0ptdngvd3RwL0ZiYWg1Qy9MM3FQWStJWE8vcnI3OEhBUFRvM2cxZVhnRXV1KzZoZzJuWXZYc2ZNakt5TUhyMENKZGRsNXpIUU5MQ0pFbkc2MzhleHpmMzlyRnV5eW95NFA5K080YThNaU1BNE9QVldWQ3JGT2dYSDRTWUVGLzhscHByY3cxSGdlVDdMV2VRWFdTd3ZoNmNHSXhyK2tYaXQ5UTg3TXdvclRNUUFNQXRRMkxzdHYyeEp3K21Xa05oWTBKODhlWk5QZXh1THgzTDFlSExEVGxZazFhRWhRLzFzOWwvUmE5d1pCVG84ZEdxK2tOV2M1VG9UTmg1c2hSblNvMDRVMXFKTXlXVk9GMVNpWnlpU2hqckdIb2NINmJCeUc2aEdOa3RGR2RLS3JIc1FBSGVXNUVKU1pKeC9hRG9ldDl2NlBrd0FnRGJUNVJpL3BiVCtHeHR0a3MvRXhHSnRYZmZRUURBMENHRG9IRDIvaSs1RkFOSkswak5LTU95L1FVWTI3TUR2dHFRZzgvWDVWam43TGlpVnpnbTlBckhzT1FRYUgxVU1Kb2xyRHhZQUozUjBxajN1SEZ3RE1aZkdvWXBLWkU0VTFLSkpidno4Tm02Ykx2NU5nWjFDVVp5bFAydGtFVzdiRU5RZUlBM3ZyaTdsMTByZ01raTQ0VkZSMkcyeURpV3E4UDhMYWR4eDRoT05zZk1IQnNQU1VhRExUOU5kVHhQaDlrTDBocDFUdCs0UU92em1CQmZUT3dkZ2Y4dHkzQjFhVVRVaGozejdFdDE3anQzcmh3QXNIN0RabXpadXIxSjE0K0pqc0lqajh4czBybkVRTkpxM2x4NkFoK3R5a1Jtb2NGbSs1Q2tZRXk0Tk16NjJrZXR4T1dYaEdISmJ1ZjdPSFRRZW1OTWp3N1cxekVodmhqWkxSUWZPd2dFZDQreTc3dVNVYURIeWZ5TG8zNkMvYnp3MlYyOUhRNXJmV3ZwQ1J3K2ZYRVN0ZmRXWkdKWWNvaGRmNDhIeHNYRHoxdUZ0Lyt1ZitpeE15cE5FbnhyOUUzcG54Q002d1pGWS9uK0FwUlgxbjhmV2VPdHd1V1hoR0ZZalZZT0FOaVRWZGJzdW9qSXZaU1dOdng5cjlNNW52YkFHVnF0Ni9xOXRVY01KSzBrLzF5VncrMi83c3JEZFFOdGJ4bE02aFBScUVBeWZVQVUxQ3JiSnNiNVcwN2JIZGMvSVFqRGtrUHN0bGVaTDdhaWhQaDdZZTZkdlpBVTZXZDMzSXFEaGZoaDY1bGE1MHA0K3FjaitPR0JGUGlvYlR1MDNqbXlFeUlDdmZIeXI4ZWdyNnB1OFptek9CMSszaXJyTWI4ODNNL21uTy9QOTgrb0thdlFZTk1IUjZrQTVreE54cHdHK243VVo4MWgrLzR5UkNTTzBXakVvNDg5NC9UeFR6MzlZb1BIdlA3YUhJU0VYT3puTnZlVC96azg3djBQUHNYaHcwZnc0QVAzb0ZldlM1eXVnVnlMZ1VTdy9Ubm5jQ0pmajhTSWl3RmdTR0t3MC9Oa0tCWEFkWU9pYkxZVmxGYzVIREh6NkFUSDg0aGNFTjlCZzA5bVhPcXdaZVRBcVhJODk4c1JoK2VsNStyd3I0Vkg4ZCtiZXRqdG05UW5BajA3Qm1EMkQ0ZVJucXV6NmZmaVNFRjVGWTZjdFozR2Z2WGhRcnRPd2MxUm9qTmgvWkdMZ2FSbXg5bmJoblhFMDVNVGJZNnZQWFY4UzB4a0J3Q0xkK1ZpenVLbVRZbFA1RWswbXJxbkVEQVlLcDAreGhrNU9hZHgrUEFSQkFZRzRKSkw3UDhQbzliRFFPSmlRNUpDOFBsZHZlbzlwdmJJa2Q5U2N6RjdZaGZyYTZWU2dTdDZoV05CcmRZSVI4YjBERU5Nc08wMzVrL2J6OWoxSFJuWkxSUXA4WUdvUzkrNFFIeHd4eVYyMDdRRDFldlVQRFR2b01NNVNpNzRlMzhCdWtUNFllWlkrdzY0bmNNMCtIUkdMNHg3WXp1azJ1T0ZuVEJ2MHlsYzBTdmNKclExeDl0L24wUmxIWjlsZEkxYlgwUWt4di9lZWQzaDlyS3ljM2o2bVRsUXFWUjFIZ01Bano3Mk5JeEd4NjNTdFMxYnZnb0FNR2hRZnlpVm5BbERKQWFTTnVDdnZmbDQvSW9FbTlFcVYvV0pjQ3FRM0RMVWRzUk1sVm5DTHp0c3A2YjM5VkxpdVNsSjlWNm5aMGV0d3pCeXR0U0l1NzdZNzFScnpVZXJzaENvVWVPV29SM3Q5aTNabmRla01BSUFPcU1GdDgvZGk1bmo0bkhGcFdHSURQSnArS1JhU3ZVbXBHYVVZY0cyTTloK290VGhNWUVhTmZwM3JudElNaEdKZGFIanFhdjZhdVNjT28zZHUvY0JBSVlQRzR4UFAvc0dlL2JzYTlLMTZyb2RSTTVqSUdrRENzcXJzUDFrcWMzdzBqNXhnWWdKOGNXWmtycWJIcnRIYTIzbUFRR3FXeXBxaDRlSG5KaEZkZUhPWE53OUtnNFJnUmRYOGkzUm1mRG8vRU1vTjVpdHM3VHFqR2E3U2RIQ2FxeisrL202SElScHZUR2hWN2gxbTlFczRidk45bjFhNmhNUjZJTituUU94NG1BaEpFbEdlYVVaYi81MUFtLytkUUkrYWlVMDNpcW5aMmJWR3kxMURnZXVhVktmQ0x1K09IVFJQNStaSTdvRWFrRVBQSGl2NkJJYWREYTN1bjlaaHc2aERSenBuSjkvL2hXeUxLTm56KzZJam81Q1VGQWd3c1BER2o3eHZIUG55bUUwR2wxU0N6R1F0QmwvN2MyM0NTU1ZKZ2s5WTdUMUJwSStjWUd3U0xMTjRuYnphLzNnN3hHanhlM0Q3RnNzYXFzeVMvaDZRNDYxLzBSZW1SRmFYelYrZnNpMjArbTA5M2JoZUo3dE9qeHJueDFpZDczZlVuTXh0WDkxMzVZbHFYa29xbkN1K1hSS1NpU3VIeFNOamlIVkFXcjF2emFpZHBRd21pV25Ba1pqWGRQUDhYVHlOMFZTRU1BQUFDQUFTVVJCVkF5T3diRTh2WFg5b1FYYkdtNjV1cm5XWEMrR0tndCthNkNqOHQ2c3VpZXphd3YySHp3c3VnUnE1ekl6cTBjT2R1cGtQNWRTWTZXbTdzV3hZeWNBQUplUEd3VUF1T25HNlU2ZnYyM2JUc3ovL2ljQXdKVEpWemE3SG1JZ2NibXpwWlUySTF4R2QrL2cxQm92cXc0Vll2YkVMdGg1c2hUTER4Wml3NUdpT3ZzNVhQRFQ5ak5ZbTFhRW00ZkU0THBCVVRpUnA3ZnJFT3F0VmpxOWJzN0NuV2R4MzVnNGxCbk11TytyL1pnL013WCtQaXFiWStxYmNLMm05MVprSWpYekhKNmRrb2l2TitiWTdGTXBGZWdlclVXL3p2WjlXaHoxRS9uUERkMGRycjNUVkgvdHpjY3pQOXQyME8zVktRQ1hkbkk4NitQZ3hHRDgrbWgvL0xMakxENWFsWVhYZmovZTRIdlVEaVRsbFdhbnppTWl4MlJaeHY3OWh3QUFSNDRjUTBGQllhTmFNMm9xTDYvQWp6OHRBZ0I0ZVhtaFo4L3VUcDhyU1JLV0xGbUs1U3RXUTYxVzQ2Njdic2VnZ2YwYVBwRWF4RURpWWxtRkJyeng1d25yNjQ3QnZrNEZFcDNSZ3RHdmIydDBQNHY4YzBhOHR5SURjOWRtb1lQVzIyNy9nWnh6S0txb2NyaXZ0a3FUaEpkK1RVZHFSaG5LREk3bjkyaE1kYitsNW1KVGVqRUt5eSsyanJ4MmZUZU12elRjWmw2UityVFdqSWwzanV4VTczNlZVb0diaHNSZ1VwOEl2UHhyT2xZY0xFU1FSZzE5bGNWdWhsdFA5ZmJyTDRrdWdkcXgzWHYyb2JDd0NBcUZBdm41QmZqUEcrOWkxc3k3a0pUVXBlR1RhNWszYndIS3k2dC9lV3ZNUXFmRnhTWDQ4cXZ2Y09KRUJnSURBM0QvL1RPUTJLWCswWXZrUEFZU2dSNXdNQ1c4czI0ZEZsUHZXalpBZGF0TGVxNE9HNDRVWTlxQTZ0c25lN0xPMVR2YXB1YjhISTYrVHkyTkRFdzF3d2dBeEhYUU9CMUdBRURkQ3FzaXg0ZHBjUGtsenYybUZhaFJvK0Q4WjVvOXNRdXU3QjJPMU13eWJEbFdncTNIUzNFOHIrRkpsU0lDdlRFNUpSSWpra053NzFjSEd2MTNLa29menMvZzBZN25uQkpkUXAzMEJnTisrZVUzQU1BVkU4WkM3ZVdGUC85Y2h2ZmUvd1F6N3J3Ti9mcjFhZUFLRjYxZXN4NEhtbmo3OGQrdnZnVzlYbytFaEhqY2YvOE1CQWV4RTd3ck1aQUk1R2lOR21jNUdzbFNXM2FSb1RxUUhLME9KRWFUaEg4dFBJby9adzkwNmoxVURzSkE3ZUhFamRYUXpLb0FjUFNzRGh1UEZtUHpzV0lZVEkyYlFyOHBIaDdmMmVuZmtsWWRLc1NlckhOUUtSVVllMGtZTk40cWpPZ2FpaEZkUTVGWmFNQ1VkM2JXZVc2Z1JvMy8zTkFkdzVORHJPODNybWNIbXpsT2lNaVcyV3pHNTU5OWc5TFNNZ1FGQmVMS0s4ZkQxOWNIM2w1ZVdQenJIL2o4aTI5eDR3M1RNSHIweUFhdmRlRGdZU3hhOURzQW9FZVBia2hMTzlxb1d2UjZQZFJxRldiLzgyR28xYXFHVDZCR1lTQnBCN2FkS0lVa3lYanI3NVBJYW1CaXNwcThISXc0TVZtYTE1bjBYQjIzZ2k3NGNGVW1QbDNUOE1KMWpWa0Z1TDZKekdKRE5aaHc2Y1VSUWVjTVpnVFdXZ241eS9VNUdOdXpBMkpETlhqMy9QbzNneE9EN1ZaTVhyb3Z2OTQ2eWl2TlNBajNzd2svTnc2SllTQWhxb05PcDhjWFgzeUx0Q1BwVUt2Vm1Ibi9YZkQxclI3MlAySENXSGg1ZWVIblgzN0Zqejh0aGs1dndGV1RKdFI1cmR6Y2ZIenh4VHhJa29TWTZDamNkKytkZVB5Znp3SUFzckp5OFBwLzNuR3FKclBaZ29jZWZxTE8vUnorMjNRTUpPMUFSYVVaSDYvT3dvOU9qQTY1UUtsVTJFenhma0ZESFcwYnJ1VmlpNGZSTE5sTk45L2NGcGpHMGxkWmJJWVBMOTZWYTllZjVQRHBjc3hkazRWUjNUdFlBNTJqVHJZTkJSSlpCbjdmazJkenEyNVFsMkIwaWZDeldVdUlpSUJqeDA3ZzIza0xVRmhZQkxWYWhSa3pia1ZDZ20ycjhwZ3hJeUhMTW43KzVWZjg4Y2ZmTUZWVlllclV5UTZ2RnhJU2pKQ1FJRWlTakVjZW5Xa3owNnVYbDlxcERySUZCWVZRS0JRSUMrTUVpaTJCZ2FTZCtIUnR3NjBPTllWcHZSM2V4bWh1SURsbk1PUHc2UXI4bHBxTHYvYmxZL08vaGpYcmVzMVZWRkZsN2ZRcnlkVkRlaDExY0swMFNkYnArQzhzMkZmVG9kUGx5Q3BzdVBYcDk5MTVkbjJIYmhvY2c5Zis0QWdjb2d1Vy9yMEN2Ly8rTndEQTE5Y1hzMmJlaFc3ZEhLOWROWGJzWmRBYkRQanp6MlZZdG53MWV2VjIzTmZKeDhjYjk5ejlEMmkxL25aOVAySmlvdkYvcnp6ZllGMHpaejBPbFVybDFMSFVlQXdrQXZWNmJnTzZSMnRSckRNaC8xemRrK3M0dXVWdzFkczdHMXdYcGpraUErMUg1Wnd6bUZIVnpQay9QbDJiaGZkV1pEVHJHb0JyMTVNNWVsYUhZY25lV0pkV1ZPKzhMeGVNNjluQnJ2Vm9TYXB6aXlHZUxxbkUzdXh6NkJ0M3NXUHhsSDZSZUdkWjNkUFpFN1UzL2Z2MXhiSmxxOUU1UGhaMzNIRnpneTBTazYrNkFnYTlBUnFOYjcyalhsd3hmd20xSEU3Y0w5QjFnNkl4ZjFaZkpJVGJMMlluV3ZjWXJkMjJzNlhObjVHd0xmN1FQWjZ2aHl3RGM5ZGtPWFY4N2RXWnE4eFNnN2RyYXZwemorMnhXaDhWeHRmb3gwTFUza1ZHUnVEcHB4N0Q0NDgvNlBUdGtldXV1d2FUT1VHWlcyTWdFU0JRbzhiYnQvVEVuS25KOEZFckVSSFkrTFZaV3Rxbzd2Yi9DWnpJYjNoSXF6czZucXZEcWtPRlNEdFQwZUN4aVJGKzZKOWcyOXk3NW5CUm5mTzJPTExpWUlIZGZETlQrenVlSlphb3ZlcllNYnBSOHhDMTFweEYxSEo0eTBhQVJZLzBSMVNOQmVKaVF0cFdJTkY0cXpBNE1kaHUrNzdzdGpPMWVVNng4N2VyWWtQcmI0Rkt6OVZoWDQ1em4rM0d3ZlpOdmo5dGQ3NnpNRkM5UnRET2pES2J2K09CQ2NFTnJsMUVSQTJUWlJrV1MzWG5lWVlVOThKQUlrQlVyZFZxRXlOY3MzS2xxOXcycktQRHljdTIxYkZLcmdpVDNxcDd2by9hR3VwdmN1aDB1VlBYQ2RLbzdWb3lqdWZwc1N1anpPbGFMbGkydjhBbWtDZ1UxV3ZwZkxMYXVkdEdSRlE5TExpNHBBUmFmMy80K0hoRHBWSmg5NTc5TUpzdFVDcVYwR3J0YnowN3cyZzB3bVF5dzg5UEE2V3krdi9DOVBQcjNsd1lka3l1eDBEU3dqVGVEZDhWazUxZElLWVZCR3JVbUhHWi9TaVRrL242ZGo4MDlhWWhNZERVNnN6NncxYjdWWXhyejJQaXlKcTBRdnhyYXJMTmJMZ01KRVNOVTFKU2lsZGZmY3ZodnVUa3hDWlBYcGFWbFlOMy92Y1JGQW9GdkwyOW9WSXFvVGNZemw4M3FjbjFVdjBZU0ZwWXAzcHVGeGlxTEhodlJhYkRIMnFpUEg5MUVnSjg3ZjlaTlBhMlJGMlVTZ1VVcUc0UjZCMWI5eFQyRFhIbEtCdG4vWnFhQzROSnd0UitrVWlPOGtlSnpvUXR4MHJRUWV1Tmlrb3pUQllKd2Y1ZWVIaDg1d2F2VlZ4aHd1N01NZ3c0M3g5bGQyWVpmdC9qM0VnZElxb1dHUmtPYjI5dldDd1dTSklFV1piaHA5RWdNVEVCTjk5OFhaT3YyN0ZqTklLRGcyQTJtMkd4V0dDUkpJU0doaUE1T1JIWFRyL2FoWitBYW1JZ2FVRXA4WUYxTHF4MzRGUTVudjd4U0tQNlFyUzBlMGZIWVZJZit3bS9paXRNV0x3cjF5WHZjVTFLSkY2NXRtdWQrL1hHbHA4cXZxbnl6MVZoM3FaVG1MZnBGRVowRFVXUW54clhEWXpHUGFOakd6elgwWEkxdit3NGkxMFpwZmg5ZDM2YituZEFKSUszdHplZW1QMXdvODd4OHZMQysrKzkwZVQzckd0V1ZYOS9mL3lIaTBtMk9nYVNGcVIxME5JZ3k4RFhHM1B3d2NyTVZwK1Z0RDVLQlRBa3liNGpLd0M4dWZTRXk0YnJOalNTeFJWRGkxdkRwdlJpQU1DWUhzNE5TU3lxcUxMYjFwaWh3a1NlVHFGUU5HbmxYdkljSFBiYmdqWWVMY1kzR3krdW9HazBTWGp5eHpUOGIxbEdtd29qUVBWdjhMTytPWWpWaDJ6WFZWbHhzQkIvN25YZEQ4N2orVHFZNnZqczV3eG1iRHRSNHJMM2FnMEhUam5YSWJibUtzcEVSR1NQTFNRdDdOM2xHZWdURjRqa1NEL2MvL1VCN005eDdnZVlDRlZtQ2JNWHBPR3RtM3ZnOGt2Q2NPQlVPWjcvNVloTDM4TnNrWkZab0VkeWxPM0lJcU5Kd2dzTGp6cmRFdU9xeGZXYXE3QzhDb1hsVlFnTHNKL1o5b0tsKy9MeDlZYWNGcXVCaU1nVE1KQzBNSXNrNDRrRmFRZ1A4SFo2ZUdsdFowcnQ1NlpvVGd2TGh5c3piVjRYMXJpZFlKRmtQUDNURVR4NGVUdytYWlB0VkVCNGRQNGh1MjMxcmVyNzFZWWN4SWRwVUdtU29ETmFrSGZPaUowblNsRlJSLytSQTZmSzRhMXVlbU5lN2Y0dkRjMm5NbitMYlNmamhsWkkvalUxRjEyanRKQmtHV2FMREpORmdyN0tnc3dDQTFJenkzRFF5VllVSXFMMlRDRzNwVEduVG1yTWI4ZEU1Qm9pUmpaUjZ6bWVjNnJoZzZqTlNvcTFuNjdCSFNocXpGN0hQaVJFUkVRa0hBTUpFUkVSQ2NkQVFrUkVSTUl4a0JBUkVaRndEQ1JFUkVRa0hBTUpFUkVSQ2NkQVFrUkVSTUl4a0JBUkVaRndEQ1JFUkFUbHhmbXB5TTE0eXRlT2dZU0lpS0JXY3lVUmQrWGxJVjg3QmhJaUlvSldveEZkQWpXUnY0ZDg3UmhJaUlnSXdRRmFxRlVxMFdWUUk2blZLZ1FIQm9ndXd5VVlTSWlJQ0VxbEVoR2hvYUxMb0VhS0RBbGxIeElpSXZJc2ZyNCtpQWtQWjB1SkcxQ3JWT2dZSGc2TnI0L29VbHpHTTNyQ0VCR1JTL2o1K2lBdUtoS2w1UlhRR1F3d21jMlFaRmwwV1lUcTBUUmVhalg4TlJvRUIyaWhWSHBXbXdJRENSRVIyVkFxbFFnTkNrUm9VS0RvVXFnZDhheDRSVVJFUkc2SmdZU0lpSWlFWXlBaElpSWk0UmhJaUlpSVNEZ0dFaUlpSWhLT2dZU0lpSWlFWXlBaElpSWk0UmhJaUlpSVNEZ0dFaUlpSWhMT0xRT0p4cHZyTEJDMUpqOSt6eEZSQzNQTFFCSWI2aXU2QktKMkpiWUR2K2VJcUdXNVpTQVowN09ENkJLSTJwWFJQZmc5UjBRdHl5MER5WjBqWXhFZDdEbExMaE8xWlRIQnZwZ3hNbFowR1VUazRkd3lrR2g5VkhobGVsZlJaUkMxQzY5YzJ4WCtQdXhEUWtRdHl5MERDUUFNU1FyQjUzZjFZa3NKVVF1SkR2YkJGM2YzeHVERVlOR2xFRkU3b0pCbFdSWmRSSE5VR0MzNFptTU8xcVVWSWFlb0V2b3FpK2lTaU55V243Y0tzUjE4TWJwSEI5dzVNaFphdG93UVVRdFNLQlFLNjNOM0R5UkVkZmw1MGUvNDdPdnZySy9IangyRkp4OTdBRXFsMnpZTUVoRjVsSnFCaFA4ems4ZTZmdm9VVEw5Nmt2WDF5alhyOGVhN0gwT1NKSUZWRVJHUkl3d2s1TEVVQ2dWbTNYc25ycnJ5Y3V1MmxXdlc0NjMzUG1Fb0lTSnFZeGhJeUtNcEZBbzg5dUI5bUhURnhWQ3lZdlU2dlAwK1F3a1JVVnZDUUVJZVQ2RlE0UEdIN3NPa0s4Wlp0eTFmdFE3dnZEOFg3RUpGUk5RMnNGTXJ0UnV5TE9QdDkrZGkyY28xMW0xalI0L0FVNDg5Q0xWYUxiQXlJcUwyaWFOc3FOMlNaUmx2di9jSmxxMWFhOTNXUDZVMzVqejNCUHcwR29HVkVSRzFQd3drMUs3SnNvejNQdjRjZi82OTByb3RPYkVMWG52NU9ZUUVCd21zaklpb2ZXRWdvWFpQbG1YTS8zRVJ2djMrSit1MjZLaEkvT2YvWGtESDZDaUJsUkVSdFI4TUpFVG5MVjIrQ3YvNzhETnI1OWJnNENDODl0Sno2SnJVUlhCbFJFU2VqNEdFcUlZdDIzZmgzMis4ZzZvcUV3REExOWNIYzU1OUFnUDc5eFZjR1JHUloyTWdJYXJsVU5wUnZQRHk2eWl2MEFHb0hpcDg3NTIzNGZycFUxRGorNFdJaUZ5SWdZVElnZXljMDNqbXhYOGp2NkRRdW0zc3FCR1kvY2hNK1Bod1ZXa2lJbGRqSUNHcVEwbHBHVjU1L1cwY09KUm0zWmJZcFROZWVlRXBSRWFFQzZ5TWlNanpNSkFRMWNOc051T1RMNzdGa2orWFdiY0ZCUWJneFdkbm8wK3ZTd1JXUmtUa1dSaElpSnp3OTRvMWVPL2p6MkUybXdFQVNxVVNEOXg3SjY2WmZDWDdsUkFSdVFBRENaR1QwbzZrWTg1cmI2RzR1TVM2YmRUSVlYanN3ZnNRb1BVWFdCa1JrZnRqSUNGcWhPTGlFcnowMmxzNGZDVGR1aTA4ckFPZWUvSlI5THFraDhES2lJamNHd01KVVNPWlRDWjgrdFYzK08yUHY2M2JGQW9GYnJseE9tNi82WHFvMVNxQjFSRVJ1U2NHRXFJbTJyNXpOLzc3N2tjb0t6dG4zZGFqZTFjODk4UWppSTZLRkZnWkVaSDdZU0FoYW9iaWtsSzgrZTVIMkptNjE3ck5UNlBCb3cvZWkzR2pSd3FzaklqSXZUQ1FFRFdUTE10WS9QdFNmUDcxZk9zb0hBQVljOWx3UEhUL1hRZ0tDaFJZSFJHUmUyQWdJWEtSRXhtWmVQVy83eUk3NTdSMVcwQ0FGclB1K1FmR2p4M0Y0Y0ZFUlBWZ0lDRnlJYVBSaUUrLytnNi8vN1hjWm51L3ZyM3gySVAzSVNhYWZVdUlpQnhoSUNGcUFmc1BIc1k3SDh6RnFkTm5yZHQ4dkwxeHg2MDM0THFwazZGU2NTUU9FVkZORENSRUxhU3F5b1R2ZjE2RUgzLzVEUmFMeGJvOUtURUJzeCtaaWVURUxnS3JJeUpxV3hoSWlGcFlSbVkyM3ZsZ0x0S09Ick51VXlnVW1IN05WYmpqNXV2aDcrOG5zRG9pb3JhQmdZU29GVWlTaENWL0xzT1g4MzVBWmFYUnVqMG9NQUQvdVBWR1hIWGw1YnlOUTBUdEdnTUpVU3ZLTHlqRWV4OS9qdTA3ZDl0c2o0dnRpSmwzL3dNRCsvZmxhQnhxVXlSSlFtbDVCU29NQnBqTlprajhNZEVtS0JVS3FOVnFhRFVhQkFkb29WUXFSWmZVYkF3a1JLMU1sbVZzMzdrYm4zNDFEem1uenRqc0c1RFNCelB2dVFPZDQrTUVWVWQwa2I3U2lQemlZcGhyOUlHaXRrZXRVaUVpTkJSK3ZqNmlTMmtXQmhJaVFjeG1DLzVjdGhMZmZ2OFR5c3Nyck5zVkNnV3V1dkp5L09QV0d4RVNIQ1N3UW1yUDlKVkduQ2tvRUYwR05VTEg4SEJvM0RpVU1KQVFDVlplb2NQM1B5N0ViMy8rRGJQNTRtK2lmaG9OYnJ4dUtxWmRQUkYrR28zQUNxbTlrU1FKMmJsNWJCbHhNMnFWQ25GUmtXNTcrNGFCaEtpTk9IMDJGNTkvUFIrYnRteTMyUjRRb01WMVU2ZGcycFNKOFBOak1LR1dWMXgyRHNYbnpqVjhJTFU1b1lHQkNIWFQ1U29ZU0lqYW1QMEhEMlB1Rjk4aS9maEptKzFhZjM5Y08zVXlwbDA5RVZwL2YwSFZVWHVRblp1SEtwTkpkQm5VQkQ1ZVhvaDEwOVhHR1VpSTJpQlpsckZweTNaOHQyQWhUbVptMmV6ejkvZkR0ZGRjaFdsWFg0VUFMWU1KdWQ3SlU2YzVtc1pOS1JVS2RPblVVWFFaVGNKQVF0U0d5YktNTGR0MzRyc0ZDM0g4UkliTlBqOC9EYVpkUFFuWFhUTVpBUUZhUVJXU0p6cWVjMHAwQ2RRTVNiR2RSSmZRSkF3a1JHNUFsbVZzMjVtSzczNzR4ZTVXanA5R2c4a1R4K09heVZjaU1pSmNVSVhrU1JoSTNCc0RDUkcxT0ZtV3NXUFhIc3o3NFJjY1BYYmNacDlDb2NEd29ZTXcvZXBKNkhWSkQwNndSazNHUU9MZUdFaUlxTlhJc294ZHUvZmh1d1cvNFBDUmRMdjlpUW1kTWUyYVNSaDcyUWg0ZTN1MWZvSGsxaGhJM0JzRENSRzFPbG1Xa1hiMEdCWXYrUXNiTm0rREpFazIrNE1DQXpCNTRuaE1tWFFGd2pxRUNxcVMzQTBEaVh0aklDRWlvUW9LaS9EN1g4dng1N0tWTmpPL0FvQktwY0psdzRkZzJ0V1QwS05iTW0vblVMMFlTTndiQXdrUnRRbEdveEdyMTIzRTRpVkxrWm1kWTdjL0xyWWpKb3diamN2SFhNWldFM0tJZ2NTOU1aQVFVWnNpeXpMMjdqK0l4VXVXWXR2T1ZOVCs5bFlvRk9pZjBnY1R4bzNDOEtHRDRPUHRMYWhTYW1zWVNOd2JBd2tSdFZtbnorYmk5NytXWTlYYURTZ3JzNThTM005UGc5RWpoK09LY2FQUXMwYzMzdEpwNXhoSTNCc0RDUkcxZVdhekJUdDM3OEdLMWV1eGRmc3VtTTFtdTJNNnhrUmp3dGhSR0Q5dUZDTEN3d1JVU2FJeGtMZzNCaElpY2l2bnlzdXhkdjFtckZpOTNtNU9FNkQ2bHM0bFBicGg1TERCR0Q1ME1LSWlPZWxhZThGQTR0NFlTSWpJYldWbG44TEtOZXV4Y3MxNkZCV1hPRHdtc1V0bmpCZzZHTU9IRGtSQ2ZCeHY2M2d3QmhMM3hrQkNSRzVQa2lUczNyc2ZLMWF2eCtadE8yRTBHaDBlRnhNZGllRkRCbUhFMEVIc2MrS0JHRWpjR3dNSkVYa1VvOUdJMUQzN3NYSExkbXpkdmdzVk9wM0Q0MEtDZ3pCc3lFQ01HRG9ZS1gwdWhWcXRidVZLeWRVWVNOd2JBd2tSZVN5ejJZTDlCdzloNDVidDJMeHRKNHJydUsyajhmVkZuOTZYb0YvZjN1amZ0emZpWWp1eTljUU5NWkM0TndZU0ltb1hMa3hYdjJucmRtemFzaDFuenViVmVXeG9hQWo2OSsyRmZuMTdJNlZQTDA3RTVpWVlTTndiQXdrUnRUdXlMQ01qS3h1YnR1ekE1bTA3Y09Ka1pyM0h4OGQxUXIrK3ZkR3ZieS8wdWZRUytQbHBXcWRRYWhRR0V2ZkdRRUpFN1Y1cGFSbjI3RCtJMUQzN2ticG5Id29LaStvOFZxbFVva2YzcnVqWDUxSmMwck03dW5kTmd0YmZ2eFdycGJvd2tMZzNCaElpb2hwa1djYVpzN2xJM2JNZnUvZnV4NTc5QjZIVDZlczlKN1pUUi9Uc25vd2UzYnFpUi9ka2RJNkxoVXFsYXFXSzZRSUdFdmZHUUVKRVZBK0x4WUwwNHlleGUrOEJwTzdaaDhOSGpzSnN0dFI3am8rUEQ3b2xKNkpuOTY3bzNpMFpQYnNsSXpRMHBKVXFici9hUWlDUlpiblJIYUovL2ZWUCtQbHJjTVdFY1M2dDVlalJZMWkrZkRWdXZmVUdkSENEZmxBTUpFUkVqVkJaYWNUK2c0ZHhLTzBJRGg4NWhpTkhqOEZRV2RuZ2VSSGhZZWpSdlN0NmRFdEdVcGZPU0lpUFExQlFZQ3RVM0g2SURpUjc5eDdBd2tWTGNQZGR0eU1oSWQ3cDgyYk9laHlob1NGNDdkVVhYVnJQNTU5L2k5VGRlNUdTMGh2MzN6ZkRwZGR1Q1o0UVNEaDVBQkcxR2w5Zkh3d2FrSUpCQTFJQVZFL0tscFY5Q21sSDAzRTRMUjJIajZZak8rZTAzWG41QllYSUx5akUrbzFick51Q2c0T1FFQitIaFBoWWRENy9HQjhmQ3o4Tk84MjZvNU1abVNnc0xNTGNUNy9HODgvTlJtQmdnTkI2cGsyYmpIMzdEMkRQbnYzSXlNaHFWRWlpcG1FTENSRzFLUlU2SFk2a0g4Zmh0SFNrSFUxSDJwRmpkVTdRNWtoa1JEZ1NPc2VoYzN3c0V1S3JIK002ZFlTWGwxY0xWdTMrUkxlUVNKS0VOOTk2SHhrWldVaE9Uc1RqanowQXBWS0pIVHRTOGRmU0ZYV2VsNWVYRDZWU2lmQUdGb1Y4K2FWbnJjOWZlZVVOV0NTcHdacUtpNHRoTXBuaDcrOFByYmJoenRjejdyd1ZuVHZITlhoY1MyQUxDUkdSaTJuOS9URWdwUThHcFBRQlVOMnY0TlRwc3poOEpCM3B4MDhnSXpNYkdWblpLQyt2Y0hoK1huNEI4dklMc0cxSHFuV2JVcWxFeDVob3hIWHFpS2lvQ0VSSFJTSTZzdm94TWpJY1B0N2VyZkxacUc1S3BSSjMzM1U3L3UvZmIrTFlzUk5Zc21RcHBrMmJETDFlajd5OC9IclBsU1Nwd1dOcXlzM0xoK1JFSUxsQXA5TkI1MFFvcnFxcWN2cWFaSTh0SkVUa2RtUlpSa2xwR1RJeXM1R1psWTJNckJ4a1ptVWpNenNIbFpXTzErS3BUMmhJTUtLakloRjFQcVJFUlVVZzV2enJzQTZoVUNxVkxmQXAyaGJSTFNRWGJOcTBGZk8vL3hrcWxRcHpYbndhRVJIMXJ6amRsRDRrRHp3NEc1SWtZZTRuLzdQWi90VlgzOEZZVllWWk0rK3U4OXpQdi9nV0JrTWxIbm40ZnFmZnJ6V3doWVNJU0FDRlFvSFFrR0NFaGdTamYwcHY2M1pabHBHYmwzOHhvR1RsNEdSbU5uSk9uWWJGVXZmb251S1NVaFNYbE9KUTJsRzdmV3ExQ3BIaDRZaUtpa0JrUkFSQ1FvSVFFaHlNa09BZ2hJWUVXNS83K1drNFpiNExqQmd4Rk1YRnBSZzRNS1hCTU9KcUJ3NGVoc0ZRZnlmckkwZU9PZFZhUW8zSEZoSWk4bmhtc3htbnorVGlURzR1Y25QemNUWTNEMmR6ODNFMnIvcDVYU3NjTjRhWGx4ZENncytIbFpDZ2k4K0RneEFTRW16ejJ0L2ZyODIxdXJTVkZoSkhQdnp3c3pvbjNHdW9EMG5OdmlNWFhHZ2h1ZU9PbTdGOCtXcnI5dno4QXNpeWpNaklpRHByS1Nnb2hDUkpEbzl4OUY2dGhTMGtSRVJ1UUsxV0l6NnVFK0xqN1AvVGxtVVpwV1hua0ZzcnBKek56VU51WGo3eUN3cmh6Tzl0SnBQSk9ocklHVDQrUHZEMzAwQ2owZGc5K21rMDhQTzcrS2p4MDhCZlkvdm9wOUhBMTljSEtxVUtLcFVLYW5YMW95ZTIwaFFVRnRYYlI2U3hmVWd1MEZYb0hKN256TFdhOG41VVB3WVNJbXJYRkFyRitkYUxJUFRvM3RWdXY5bHNSbjVCRWM3azVxS3dxQmlsSldVb0xpbEJTV2taU2tvdlBxK3JrMjFkakVaamRjdE1TYW1yUGdxQTZzK2pVcW5PLzFGV2h4WHI2K3JueWhyNzFTbzFWQ29sSG5sMGxrdnJjSmJaYk1hTGMxNnoyZWJqNDRNNUx6NXRkMnp0UGg5QTNYMUk1cnowZW9PaFlmejRNUmcvZm96MTllUC9mQllHUTZYRDk3bGc5aE12UUtmVDFYc01OUTBEQ1JGUlBkUnFOV0tpSXhFVEhWbnZjV2F6MlJwU1NrcExVVkpTV3YzOGZQK1VDOXRMUzg5QnA5ZlgyNmVsT1dSWmh0bHNodGxzYnBIcnU1b3NBOFhGSlRiYmZIdzQ2cWs5WWlBaEluSUJ0VnFOOExBT0NBL3IwT0N4c2l6RFpETERZREJBcHpkQXI5ZERiekJBcnpmWVBkb2VVMm56YUt5cWdtU3h3R3kyd0NKVlB6Wm1PR3RiNE9XbHRtbHRtRG5yY1lIVlZQdjIyeC9xM09lSy9rYmtHQU1KRVZFclV5Z1U4UGIyZ3JlM2w4dW53SmRsR1JhTEJJdGtnY1ZzZ2NWUy9jZGM0OUVhWW1wc2R3ZGZmVDNmNFhhZFRtZTNyNnpzWEozWGFhaFAwTlp0T3h0ZkhEVWJBd2tSa1FkUktCUlFxMVZRUXdVMDRzNUhXeDVsYzhHT0dwUGQxV1EwVnRXNXJ6WkpraURMTXRUcXVsZVVkcVlQQ2JrZUF3a1JFYlZwZlhwZml0S3lNdHcxNHpicnRyUWo2Zmpra3k5UlZWV0YwTkFRelA3blF6YXI4aTVlL0FkS3k4cnNyblZoTmxXMTJ2N0gzOXR2dmRwZ0xXKy85ZSttZkFSeUFnTUpFUkcxYWRPblQ3RjV2WGZmQVh6eHhUekV4RVFqT3pzSFJtTVZYbnY5SFVSR2h1UGFhNjlHWXBjRXUzTXVxS2lvYnQzdzgvTURBTHp4MzNlaDF4dWFYSnZJdVVjOERRTUpFUkc1QlZtVzhlZGZ5N0YwNlFwMDZoaUR4eDZkaVgvT2ZoNnlMQ004dkFOT25zekVtMisrajM3OSttRGExTWtPSjBzckxhMXVOUWtNcUY1Tk9EKy9rTGRnMmdnR0VpSWlhdk1LQ2dyeDNmeWZrSjUrSEVsSlhmREFyTHV0clJ5K3ZqNTQ1dW5Ic1g3RFp2eStaQ2wyNzk2SC9mc1BZc3pva1pnMDZRcG9OTDQyMXdHQXNQRHEwVkFYYnNHc1dic0JQLy84SzdwMlRjSURzKzZCcjYrUHd6bzJidHFLSDM5Y0JFbVNjTVAxMDFyeUk3YzdEQ1JFUk5SbVZWVlZZZldhRGZqNzc1V29xcXJDb0VIOWNjZnROOW4xQVZFb0ZCZzlhZ1Q2cGZUQlR6OHZSbXJxWHF4Y3RRNWJ0KzNFdEttVE1YejRFQUJBOXZuT3UxRzFwbjRmTytZeTVPY1hZdDI2alhqMzNZL3g0RVAzSWtDcnRlNjNXQ3hZdlBnUHJGNnpIbXExQ25mZmRUc0dERWhwNFUvZnZqQ1FFQkZSbTFCN09HNXhjUW5lK085N0tDc3JnMXF0eHMwM1g0ZFJsdzJ2OXhxQmdRRzQ5NTUvb0Y5S0h5ejRjU0VxS25UdzhyNDQzT2o0OFpNQWdNNmQ0K3pPdmVINnFUQ2JUTmkwZVJ0ZWVlVU4zSFRUdGVqZnJ5K09IVHVCQlFzVzRzelpYSVNHaHVET08yOUYxK1JFRjN4aXFvbUJoSWlJaEpObEdkOThVejBobWNsa1JtNXVIcUtpSXRHOWV6SUtDNHB3KyswM0lpcXEvdGx5YStyZnZ5KzZkazNDZ1lPSE1XaGdQd0JBU1VrcGNuSk9RNlZTSVRHeGk5MDVTcVVTdDkxMkkrTGpZL0hUejR2eCtlZmY0dTlPSzNIcTFCa0F3TEJoZzNIRDlWUGg2K3RyZHk0MUh3TUpFUkVKZFNHTWJOK3hDMXF0UDNRNlBUNloreFVlZXZCZTNIYnJEVkNyMVUxYU5EQWdRSXRoUXdkWlgyL2V2QTBBMEsxcmtrMi9rcG9rU1VKUVVDQWlJeU54K3ZRWmF4Z0pEUTFCVW1LQzI4MkU2MDRVc2pQTFdCSVJrVWNUTlRHYUxNdVlOMjhCdG03YkNYOS9meno1eENQWXVuVUhscTlZRFI4ZkgxeDIyVEQwUyttRHNQQU8wUHI3T3hWTUpFbUNKRW5WTTlHYUw4NUUrOUxMLzRGZXI4ZTk5LzREL2Z2MXRSNWZVYUhEc1dQSHNmL0FZUnc0Y01nNk5EZ21PZ29EQnFaZ3o1Nzl5TWs1RGFDNkZhVlRwNDdvMmpVUmNiR2QwTEZqRENJaXd1RGw1ZFVDZnp2T1M0cTFYOG5hSFNocWZFSFpRa0pFUk1KVVZPaXdLM1VQMUdvVlpzMjhDMUZSRVpnNjlTcG9OTDc0NDg5bFdMbHlMVmF1WEdzOVhxbFVRcUZRMUFnbTFiOVRTNUlNV1pZZGg4V1dSQUFBQTNOSlJFRlVUZ3V2VnF2UXYzOEs5SG85SWlQRGtkSzNOelp0M29iMDlPUEl6ajZGdkx4ODYzbHF0Um9wS1gwd1l2Z1E5T3paRFFxRkFwTW1Uc0R4NHlleGM5ZHU3TjE3QU5uWk9jak96ckY1RDYzV0h3OC9kRC9pNDJOYjVpK3FIV0FnSVNJaVlRSUN0QmcrYkFqaTRtT1JsRlRkcjBPaFVPREtLeS9IMEtHRHNDdDFEN0l5czFGYVdnYURvZkxpZWp6blcwRXVUQVZ2RFNNeUlFT0dBdWNEaTZKNnB0Zmh3NGRnOSs2OXVQNjZxVkFxbFRCVm1helR6V3UxL3VqUm94c3V2YlFIZXZXNkJINGFqVjJkU1VsZGtKVFVCVGZkZUMxT25UcUQ5R1BIY2Z4NEJrNmRPbzJpb21KRVJrWXdqRFFUYjlrUUVaSFF0V3hNSmxPcjNQSTRjK1lzWW1LaUFWUVA0MDFOM1l2T25lTVFFUkhlck91YVRHYVl6Q2FIUWFhMWVNSXRHd1lTSWlKeWk4WDFxRzZlRUVpVUlnc2hJaUlpQWhoSWlJaUlxQTFnSUNFaUlpTGhHRWlJaUloSU9BWVNJaUlpRW82QmhJaUlpSVJqSUNFaUlpTGhHRWlJaUloSU9BWVNJaUlpRW82QmhJaUlpSVJqSUNFaUlpTGhHRWlJaUloSU9BWVNJaUtDOHVJYVorUm1QT1ZyeDBCQ1JFUlFxOVdpUzZBbTh2S1FyeDBEQ1JFUlFhdlJpQzZCbXNqZlE3NTJEQ1JFUklUZ0FDM1VLcFhvTXFpUjFHb1ZnZ01EUkpmaEVnd2tSRVFFcFZLSmlOQlEwV1ZRSTBXR2hIcE1IeEtGTE11eTZDS0lpS2h0MEZjYWtWOWNETFBGSXJvVXFvZGFwVUprYUNnMHZqNmlTMmtXaGVKaW1tSWdJU0lpRzVJa29iUzhBanFEQVNhekdSSi9UTFFKU29VQ1htbzEvRFVhQkFkb29WUzYvMDBPQmhJaUlpSVNybVlnY2Y5NFJVUkVSRzZQ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aUlpSWlJaUlpSWlJaFB0L1VNalNOYnBUSzF3QUFBQUFTVVZPUks1Q1lJST0iLAogICAiVHlwZSIgOiAibWluZCIsCiAgICJWZXJzaW9uIiA6ICI4Igp9Cg=="/>
    </extobj>
    <extobj name="C9F754DE-2CAD-44b6-B708-469DEB6407EB-3">
      <extobjdata type="C9F754DE-2CAD-44b6-B708-469DEB6407EB" data="ewogICAiRmlsZUlkIiA6ICIxNjE1MzIwODQxMjMiLAogICAiR3JvdXBJZCIgOiAiMTM1NTgxMjE5IiwKICAgIkltYWdlIiA6ICJpVkJPUncwS0dnb0FBQUFOU1VoRVVnQUFBaVFBQUFHT0NBWUFBQUNubkJobEFBQUFDWEJJV1hNQUFBc1RBQUFMRXdFQW1wd1lBQUFnQUVsRVFWUjRuTzNkZDFpVDUvNEc4RHVERVFoVHRnSWk0R29kdUdkZDFWYXJyZG85VCszVTdoNjcyMVBiL2s3YjA5Tnh1bXQzYTIzdFVGczdySHR2eGEwb0RwYURQWVFraENUdisvc0RqWVFFQ0JCNFNMZy8xK1dWNUYzNVJrUnVudmNaQ2xtV1pSQVJFUkcxTW9WQ29iandYQ215RUNJaUlpS0FnWVNJaUlqYUF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qSUNFaUlpTGhHRWlJaUloSU9BWVNJaUlpRW82QmhJaUlpSVJUaXk2QWlJamFGa21TVUZwZWdRcURBV2F6R1pJc2l5NkpBQ2dWQ3FqVmFtZzFHZ1FIYUtGVWVsYWJna0tXK1MrTmlJaXE2U3VOeUM4dWh0bGlFVjBLMVVPdFVpRWlOQlIrdmo2aVMya1doVUtoc0Q1bklDRWlJcUE2akp3cEtCQmRCalZDeC9Cd2FOdzRsTlFNSko3VjNrTkVSRTBpU1JMeWk0dEZsMEdObEZkY0RFbVNSSmZoRWd3a1JFU0UwdklLM3FaeFEyYUxCYVhsRmFMTGNBa0dFaUlpUW9YQklMb0VhaUtkaDN6dEdFaUlpQWhtczFsMENkUkVKZy81MmpHUUVCRVJoL2E2TVUvNTJqR1FFQkVSa1hBTUpFUkVSQ1FjQXdrUkVSRUp4MEJDUkVSRXdqR1FFQkVSa1hBTUpFUkVSQ1FjQXdrUkVSRUp4MEJDUkVSRXdqR1FFQkVSa1hBTUpFUkVSQ1FjQXdrUkVSRUp4MEJDUkVSRXdqR1FFQkVSa1hBTUpFUkVSQ1FjQXdrUkVSRUp4MEJDUkVSRXdqR1FFQkVSa1hBTUpFUkVSQ1FjQXdrUkVRbW5OeGhRVlZYVjZ1OHJ5ekwrV3JvQ2VYa0ZUaDIvZDk4QnJGaXhCcElrdFhCbDdZOWFkQUZFUk5TK25UdFhqdmZlbjR1UWtDQThNT3NlS0pXMnZ5dS84ZDkzb2RjYkduM2RsMTk2dHNGajBvK2R3QjkvL0kwTkc3YmdpZGtQSVR3OHJNNWpNekt5OE9XWDM4RmtNc0hieHh1alI0MW9kRTFVTndZU0lpSVNLaisvQUxtNWVUaDkrZ3ptZi84ejdyajlwbHI3QzZIVDZWcmt2YnQxVGNMNDhXT3djdVZhdlBmK1hEejE1S01JREF5d095NDdPd2Z2ZnpBWEpwTUpsMTAyakdHa0JUQ1FFQkdSVUVsSlhYREREZE93WU1GQ2JObXlIUkhoWWJqeXlzdnRqcHY3eWYrY3V0N3NKMTVvVklDWk5uVXlNak96VVZSVWpMS3ljdzREU1hGSktVd21NMGFQSG9rYmI1am05TFhKZVF3a1JFUWszS2pMaGlNbit4UTJiZDZHSmI4dlJVeE1GSHIzdnRUbDd6TnoxdVAxN24vMXRiZnEzYjl1M1Vhc1c3ZlJidnZJa2NOdzZ5M1hONnUyOW82QmhJaUkyb1FiYjd3V1dWazVrQ0VqUGo2dVJkNGpNaktpd1dOS1MwdGhORlloUUt1Rm43K2ZVOWNOY3RDcVFvM0RRRUpFUkcyQ2w1Y2FzMmJkRFkxR0E0M0d0MFhlbzZHT3JySXM0OW5uWG9iUldJVVpNMjVGejU3ZFc2UU9zc2RBUWtSRWJVWm9hRWlkK3hxNjNlSUtKMDltb3JTMERQNysvdWpXTGJuRjM0OHVZaUFoSWlLMzRNenRGZ0FvS0Npc2M1NFFTWkx3d0lPekc3eUdUcWZEZ3c4OTRYUnR6bmE0cGJveGtCQVJ0VkdTSkVGdk1FQ3ZOMEN2MTBOdnFMUjVOQnFyWUpFa21NMW1TQllKWm9zWkZvc0Zack1GRnNrQ2k5a0NpOFVDaTNYZnhVZUwyZmIxZmZmUEVQSVpYM25sRFZocWhZZmF0MVdHRFIySVNtT1YwNTFHRnkxYWdrcGozWk9zMVJWc0pFbENRVUVoQUNBc3JBTlVLcFZUNzBldXdVQkNSTlJDWkZsR2hVNlBrcEpTbEpTV29xUzBES1dsWmRCWkE4YUZzR0c0K054d01Yd1lqVWJSSDZIRjVlYmxOempyNmJYWFh0T29hOVozdkZLcHJMTWZ5WTZkdS9IVlY5K2hRNGRRdlBMeWMzWVR0RkhMWWlBaEltcUVDeUdqOUh6QUtDNHBQUjg0emo4L3YvM0NOclBaTExya051M2pqOTYyUG4vbzRTZHQvcjRxS25SNDg2MzNtM1g5Zjl4eE03cDA2ZHpnY1pJazRlKy9Wd0lBTGg4M21tRkVBQVlTSXFJYUpFbENZVkV4enVibTRXeGVQczdtNWlFM3QvcXhvTENvVlVPR1NxV0NuNThHZmhxTjNhTkdvNEd2anpkVWFqVlVLaVhVcXVwSGxVb0Z0VW9ONWZubjFhOVY1NS9iSHFlc3NhOHRraVFKZVhuNXpicUdzY2I2T0hOZWVyM080eXdXQ3dvTGl3QUFxOWVzeDdyMW14cjlYcDA3eDJIR25iYzJ2a2dDd0VCQ1JPMVFlWVd1T21pY0R4dzFRMGRlUVFITVpvdkwzaXNnUUl1UTRDQ0VCQWNqSkRnSXdjRkJDTkQ2UTZQUndOL1BEeHFOYjYxSERmdzB2dkR6ODRPWGx4b0toY0psdGRUbmVNNnBWbm1meGdnTURLaXpzNmdzeTVqMXdEL2g1YVhHQisrLzZkVDFuQTAzRjRKSlkzRXVrdVpoSUNFaWoyU3hXSERtYkI0eXM3S1JrWldOekt3Y25Ea2ZQQ3Fhc1M2S1FxRkFZSUFXSVNFaDFVRWo1R0xZc0Q2ZTN4WWNGQWkxbXYvTnRnVGorVTZyWGw3ZVRwOVRWN2laTjI4QnRtemRnZkR3TU14NThXbCt6UVRoM3pvUnVUVlpsbEZRV0dRTkhSbVoxUUVrTytjMFRDWlRvNituVUNnUUVSNkc2S2hJUkVWR0lEb3FFdEdSRVlpS2lrQmtSRGlDZ3dMYjdDMk85cVNzN0J3QXdNOVAwNnpyN055NUcxdTI3Z0FBM0hERE5JWVJnZmczVDBSdW82enMzTVhna1pXTmpNeHNaR2JuTkhwcCtxREFBRVJGUmlJNnFqcG94SndQSDFHUmtZZ0lENE5hemNEUkZqZ3pFVnBoWVZHRHg3MDA1MWxFUmRrUDljM0l5TUw4NzM4Q0FBd2VQQUM5THUzWnRFTEpKUmhJaUtoTk1wbE1PSDRpQTRlUEhrUGFrWFFjUHBLTy9QTnpSRGhEb1ZBZ0pqb0tDZkd4NkJ3Zmg0VDRXSFRxRklQb3FFajRhWnIzV3pXMWp2b21RaXNwS1VYVitRNnJXcTAvL1AzOTZ6eldVY0E4ZXpZWEgzNzBtZlhXei9idHU3QjkrNjRtMWNsSjBWeURnWVNJaEpObEdma0ZoVWk3RUQ2T0hzT3g0eWVkSHMwU0h0WUJuZU5qa1JBZlYvM1lPUTV4blRyQ3g4ZW5oU3VubHZUU25HY2NkdXJWNlhSNC9vWC9nNCtQRDB3bUU3UmFMVjU0L2dtbmI3ZGtabWJqdzQ4K2cwNm5SMkJnQUlZUEc0emRlL1k3UFBaQ1I5aUlpUEJXNjJEY1hqR1FFRkdyTXhxTlNEOStFb2VQcEZzRFNIRnhTWVBuK2Z2N0lUR2hNeEk2VndlUEx2RnhpSStQaGJhZTM0N0pQUlVVRk9LSEJRdng2Q016N2ZiOXNHQWhLaXVObURCaExLcXFURmkzYmlQKyttczVycm5tcWdhdmUrREFJWHp4NVR3WWpWVUlEZzdDbzQvTVJIUjBWSjNuWHJnZDlNd3pqN05scllVeGtCQlJpek9aVERpVWRoUzc5eDdBN3IzN2tYNzhaSU96Y3lvVUNuUkppRWVQYnNubzBhMHJlblpQUnFlT01md3QxVVBKc2d4WmxnRUFHemR1d2NKRlMyQTBWc0ZrTXNQTDYrS1Bxc1dMLzBCcTZsNkVoQVJqMHNUeHNGZ3MyTEY5RjVZdFh3MC9mMytNdjN5MHcrdExrb1FsUzVaaXhjbzFrR1VaTVRIUmVQaWgreEFTRXR3YUg0K2N3RUJDUkM0bnl6Sk9abVloZGM5KzdONTdBQWNPSHJhWm9NcVIwSkJnOU9qV0ZUMjZKNk5uOTY1SVR1b0NqVy9MTEVGUGJVOVJVVEVzbHVyNVg3Ny80UmVvMVNwTW1UTFIydjlEcDlOaC92ZS9ZTStlZmZEeDhjYk0rKytDNy9sL0gvZmNjd2MrK3ZnTExGcTBCRVZGeFpoNnpTVHJ2Z3RXclZxSDVTdFdBd0FHREVqQjdiZmRCQjhmNTRjTVU4dGpJQ0VpbDhndktNVHV2ZFVCSkhYdmZ1dXdURWU4dkx6UU5ha0x1bmRMUnM5dXllalJ2U3ZDd3pxdzlhTWRXNzU4dGZWNXg0NHh1R3ZHcmVqWU1RWW1rd2tiTjIzRjMwdFhvcnlpQWdFQldqd3c2eDdFeDhkYWorL1pzenZ1bW5FYnZ2enFPNnhidHhHcHUvWmcwcVFKR0R4a2dQVTJ5NmhSdzdGdDIwNWNmdmxvREJzMnVOVS9IelZNSVY5b0l5TWlhb1RLU2lOMjc5MlBYWHYyWWZmZS9UaDErbXlkeHlvVUNpUW5KcUJmMzk3b245SWJQWHQwZzQ4M2Z6dHRTMFRQMUxwMzd3SE0vZlFyakJrekV0ZE92eHA1ZWZuWXVtMG50bTdkQVoxT0R3RG8zZnNTM0hyTERRZ0tDblI0all5TUxIeno3US9XanFoS3BSTEpTVjF3eXkzWEl6SXlBcElrMmF4UjQ4eXc0c2FJaTR2RmM4LyswNlhYZEZaU2JDY2g3OXRjaWhxL2hiQ0ZoSWljVmw2aHc3WWRxZGkwWlR0MjdkNWI3MjJZNktoSTlPdmJDLzFUK3FCdjcwc1FHTUJwdGFsdWZmdjJ3ak5QUDQ3T25lTUFWQytzdDJiTkJraVNoS1NrTHJocTBnVDA2Tkd0M21za0pNVGpoZWVmd0tyVjY3Rng0eFlVRjVmQXo5OFBFUkhoQUdDM1lGNTl3NHFib2tPSFVKZGVyNzFoQ3drUjFhdTR1QVNidCsvRXBpM2JzWGYvSWV0OS90b0NBclRvMTZjWCtxZjBSa3FmWG9pT2ltemxTcWs1UkxlUU9ITGc0R0dFQkFlalU2ZVlScDhyeXpMUzBvNGlNVEdoWFF6LzlvUVdFZ1lTSXJKek5qY1BtN2J1d0tZdDIzSDRTRHJxK20raVovZXVHRFo0SVByMzY0MmtMZ25zQStMRzJtSWdJZWQ1UWlEaExSc2lBZ0RrbkRxRHRSczJZL1BXSFRpUmtlbndHSlZLaFpUZWwyTDRzRUVZUG5nZ1FrTkRXcmRJSXZKWURDUkU3Vmg1aFE3ck5tekdpdFhya0hiMG1NTmpmSHg4TUdoQUNrWU1IWVRCQS90eEVqSWlhaEVNSkVUdGpNVml3YTdkKzdCaTlUcHMzcmJUNGZUc0FRRmFEQnM4QU1PSERrYi9sTjRjRVVORUxZNkJoS2lkeU1qTXhvclY2N0JxN1FhVWxKYlo3ZmZUYURENnNtRVljOWtJOUw2MEIxUXFybmhMUksySGdZVElnNVdWbmNQcTladXdZdlU2SEQrUlliZGZvVkNnZjkvZW1EQnVOSVlQSGRndVJpTVFVZHZFUUVMa2dkS1BuOFN2di8rRnRSczJ3MnkySDZZYjJ5a0dWNHdiZzNGalJpSThySU9BQ29tSWJER1FFSGtJaThXQ1RWdDNZUEh2UzNIbzhCRzcvVnAvZjR3Wk5Sd1R4bzFHOTY1SkhLSkxSRzBLQXdtUm15c3ZyOEJmeTFkaHlaL0xVRkJZWkxkL1FFb2ZUTHhpSElZT0dnQnZieThCRlJJUk5ZeUJoTWhOWldXZndxOS9MTVhLMWV2dHBuRDM5ZlhCaEhHak1XM0tSTVIyNmlpb1FpSWk1ekdRRUxrUldaYVJ1bWNmZnZuMUQ2VHUyVyszUHlveUFsT25UTVNWNDhkd3ZoQWljaXNNSkVSdVFKWmw3RWpkZy9rTEZqcWN3Q3lsejZXWU5tVVNoZ3pxYjdlQUdCR1JPMkFnSVdyRFpGbkd0cDJwK0c3QlFxUWZPMkd6ejl2YkM1ZVBHWVZwVXlZaTRmd0txVVJFN29xQmhLZ05rbVVaVzdidnhIY0xGdHJOSCtMbnA4RzBxeWRoK3RWWElTZ3dRRkNGNUdtVUNnVWtyclhxbHBRZU1tS09nWVNvRFpGbEdadTJiTWY4SHhmWkxYRG43KytIYTYrNUN0T3V2Z29CV3ZZUElkZFNxOVdvTXBsRWwwRk40S1gyakIvbG52RXBpTnljTE12WXVpTVZYODFiZ015c2JKdDlXbjkvWER0MU1xWmRQWkVkVmFuRmFEVWFGRE9RdUNWL2pVWjBDUzdCUUVJazJJbVRtZmpraTIreGQvOUJtKzBCQVZwY04zVUtwazJaQ0Q4L3ovZ1BoOXF1NEFBdHp1bDBNRnZzWi9hbHRrdXRWaUhZUTI3ZEttU1pOdzJKUkNncUxzSFgzLzJJNWF2V291YTNZV0JBQUs2ZlBnWFhUTDRTZmg3eW13KzVCMzJsRVdjS0NrU1hRWTNRTVR3Y0dsLzNYWU5LVVdQS2FBWVNvbFptTkJyeHk2OS80TWVGdjZHeTBtamRybGFyY2QzVXliamxodWxzRVNGaDlKVkc1QmNYczZXa2pWT3JWSWdNRFhYck1BSXdrQkFKSWNzeVZxM2RpQysvL1I2RlJjVTIrMGFQSElaNzdyd1ZVWkVSZ3FvanVraVNKSlNXVjBCbk1NQmtOblAwVFJ1aFZDamdwVmJEWDZOQmNJRFdJK1ljWWlBaGFtVnBSNC9oZzdsZjJzMGwwcU5iTW1iZGV5ZDZkdThxcURJaUluRnFCaEoyYWlWcVFYcURBVi9OVzRBbGZ5Nno2U2NTRVI2R2UyZmNodEVqaDNIVlhTSWlNSkFRdFpqdE8zZmozWTgrczFtQlYrUHJpMXR1bkk3cDExd0ZIMjl2Z2RVUkViVXREQ1JFTGxaU1dvYVBQdjBLNnpadXNkaytZdWdnUERUemJvUjFDQlZVR1JGUjI4VkFRdVFpc2l4aitlcDErUFNMYjFGZW9iTnVEdzBOd1NPejdzR0lvWU1FVmtkRTFMWXhrQkM1d0ptemVmamZoM094WjUvdDVHYVRKNDdIUFhmZXlobFdpWWdhd0VCQzFBeXlMR1BGNnZYNGNPNlhNRlJXV3JmSGR1cUlmejU4UDNwZDBrTmdkVVJFN29PQmhLaUpLblE2L08vRHo3QytSbDhSdFZxRm02K2ZobHR1bUE0dkx5K0IxUkVSdVJjR0VxSW1PSEFvRGErLzlUN3lDd3F0MnpySHgrSDVKeDlGUXVjNGdaVVJFYmtuQmhLaVJyQllMUGh1d1VKOC85TWltM2xGcGs2WmlIdG4zTWFodkVSRVRjUkFRdVNrczdsNWVPMnQ5NUYySk4yNkxTZ29FRTg5OWlBR0Qrd25zRElpSXZmSFFFTGtoQzNiZHVJL2IzOEF2Y0ZnM1RhZ1gxODg5ZmlEQ0EwSkZsZ1pFWkZuWUNBaHFvY3N5L2h1d1VMTSsrRm42emExV28xN1o5eUc2VmRQNHJUdlJFUXV3a0JDVkFlOTNvRC92UE1CdG16YmFkMFdFeDJKT2M4K2djUXVuY1VWUmtUa2dSaElpQnc0ZGZvc1h2ejNHOGpPT1czZE5xQmZYenovMUdNSTBIS1NNeUlpVjJNZ0lhcGwrNjdkZU8zTjk2RFQ2YTNiYnJ6Mkd0ejlqMXVnVkNvRlZrWkU1TGtZU0lqT2syVVpQeTFjZ2kvbi9XQWQwdXZqN1kzWmo4N0MyRkVqQkZkSFJPVFpHRWlJQUVpU2hBOCsrUkovL0wzQ3VpMGlQQXl2dlBBVWtoSVRCRlpHUk5RK01KQlF1MmVzcXNKci8zMFBtN2Z0c0c3cmZXbFB6SGwyTm9LQ0FnVldSa1RVZmpDUVVMdFdYbDZCRi83dkRSdzZmTVM2YmV6b0VYanFzUWVoVnZQYmc0aW90ZkIvWEdxM0NncUw4TXlMLzBaVzlpbnJ0dXVuVGNGOWQ5M08rVVdJaUZvWkF3bTFTNW5aT1hqbVgvOUdZVkd4ZGR2OWQ5K0I2NmRORVZnVkVWSDd4VUJDN2M2eEV5ZngxUE92b0x4Q0J3QlFxMVY0OHJFSE1XNzBTTUdWRVJHMVh3d2sxSzdVRGlNYVgxKzg5UHlUNkovU1czQmxSRVR0R3dNSnRSdkhUMlRZaEpFQXJUL2UrTDkvb1d0eW91REtpSWlJZ1lUYWhSTW5NL0hrQ3hmRGlOYmZILzk5OVVVa0ozWVJYQmtSRVFFQTU4RW1qM2NpSXhOUFBQOHl5c3NyQURDTUVCRzFSUXdrNU5FeU1yUHg1SE92MklXUnJra01JMFJFYllsQ3ZyQm9oNXVxTUZyd3pjWWNyRDFjaEp6aVNoaXFMS0pMSW5KYkdtOFZZa045TWFabkI5dzVNaFphSDVYb2tvaklneWxxVFByazFvRmsyL0VTdkxnNEhXZExqYUpMSWZJNDBjRStlR1Y2Vnd4SkNoRmRDaEY1S0k4SUpOdU9sK0Rlcnc2SUxvUEk0MzF4ZDI4TVRnd1dYUVlSZWFDYWdjUXQrNUJVR0MxNGNYRzY2REtJMm9WL0xUcUtDaU52aFJKUnkzTExRUExOeGh6ZXBpRnFKV2RMamZobVk0N29Nb2pJdzdsbElGbDd1RWgwQ1VUdHlybzBmczhSVWN0eXkwQ1NVMXdwdWdTaWRpV25pTjl6Uk5TeTNES1FjR2d2VWV2UzgzdU9pRnFZV3dZU0lpSWk4aXdNSkVSRVJDUWNBd2tSRVJFSngwQkNSRVJFd2pHUUVCRVJrWEFNSkVSRVJDUWNBd2tSRVJFSngwQkNSRVJFd2pHUUVCRVJrWEJxMFFVUUVWSGJJa2tTU3NzclVHRXd3R3cyUTVKbDBTVVJBS1ZDQWJWYURhMUdnK0FBTFpSS3oycFRZQ0FoSWlJcmZhVVIrY1hGTUZ1NFhFQmJJOGt5cWt3bUZKdE1PS2ZUSVNJMEZINitQcUxMY2huUGlsZEVSTlJrK2tvanpoUVVNSXk0QWJQRmdqTUZCVEJVR2tXWDRqSU1KRVJFQkVtU2tGOWNMTG9NYXFTODRtSklraVM2REpkZ0lDRWlJcFNXVjdCbHhBMlpMUmFVbGxlSUxzTWxHRWlJaUFnVkJvUG9FcWlKZEI3eXRXTWdJU0lpbU0xbTBTVlFFNWs4NUd2SFFFSkVSQnphNjhZODVXdkhRRUpFUkVUQ01aQVFFUkdSY0F3a1JFUkVKQndEQ1JFUkVRbkhRRUpFUkVUQ01aQVFFUkdSY0F3a1JFUkVKQndEQ1JFUkVRbkhRRUpFUkVUQ01aQVFFUkdSY0F3a1JFUkVKQndEQ1JFUkVRbW5GbDBBdFc4QnZyYi9CSTFtQ1ZWbVNWQTFSRVFrQ2dOSkt3Z1A4TVk5bzJNeGQwMDJTblFtMGVWWXhZWnFjSFcvQ0t3NVhJUzBNeFZPbmFQMVZTTTh3TnR1KyttU3lpWUZpUzB2RHJONS9lN3lESHk1UHNkbTI4WVhodHE4WHBkV2hIOHRTbS8wZXdGQVdJQTNTdlVtbUMxMXI0NTU0TFhMYkY3UC91RXdWaHdzYk5MN0VSR1JjeGhJV3BDUGx4TC9HTkVKZDQrS2haKzNDdEZCdm5oay9pSFJaVmxOU1luQXpMSHhtRGsySG5sbFJxeEpLOEtpbldkeDlLek80ZkVLQmZEK2JUMHhzRXV3emZZOVdlZHc1MmQ3VzZ6T1lEOHZtOWYrUHM3L3N3M1ZlaUVsUGdpRHV3UmpVR0l3RWlQODhQajNoN0hxRUFNR0VWRmJ3a0RTUW1LQ2ZmSE5mWDBRSGV4ajNUYW1ad2ZjTURnYVAyOC9hM05zN2QvSVhlSGJUYWZ3MXRLVDlSNXpWZDhJNi9QSUlCL2NQQ1FHTzArVzFobElyaDBRYlJkR0FFQ2xWRFN2V0JmeDgxYWhXN1EvdXNkbzBTYzJFSDNpQXRFcDFOZnV1R3Y2UnpZN2tDeDlZaUJpUXpYTnVrWk52WjdiNExKckVSRzVJd2FTRm5LbXRCTFpSUWFiUUFJQVQwMUt4TTZUWmNnbzBBdXFyRnJ2MkFERWRiRDlnV3Fvc21ERDBXS0h4NGNIZU9PZkV4UHF2Tlp0d3p0aDNxWlRMcS9URVY4dkpYckhCcUJ6bUIvaXd6UklDUGREdDJoL3hJWnFvSEFpRzQzc0dvcFFyUmVLSzlyTzdUTWlvdmFPbzJ4YTBNdS9Ib1BSWk51dndzZExpVmV2N3dhbDRGYUZtcTBqRjJ3NFdteFhMMUI5cTJiT3RLNTJIVkJyZW5oOFo0ZXRFUzFoWkxkUWZEOHJCYTllM3czM2pZbkQrRXZERU5mQnVUQUNWTGZvVE80YjJiSkZFaEZSb3pDUXRLQ2NZZ00rWEpWcHQ3MVhwd0RjZlZsczZ4ZDBucStYRWxjNStJRzgvRUNCdytQdkdSV0hVZDFEYmJaSnRmcUUrbm9wOGZiTlBlSGpWZjgvcVk0aHZraUs5TGYrcWEyRDFydmUvVTFWVUY2RkRVZUw4Y25xTER3MDd5RCsySlBuc21zVFVldlp2bU1YdHUvWUJaUEo3TkxybHBhVjRiUFB2OEhhdFJ0aE1ySDFWQVRlc21saDh6YWZ4dVMra2VnV2JmdkRkZGE0ZVB5K0p3OTVaVVo4c2pxcjNtdk1HaGR2dCsySHJhZFJwcS83RzNKdjlyazY5MDFPaVVTUXh2WkxYNkl6WVYxYWtkMnhneE9EOGREbDl1Ly84YXBNREVvTXhxQWFmVXA2ZHRUaTFldTY0Y2tmMHlEWE1ZamwzOWQxdzRDRW9EcHJ1MzE0Ujl3K3ZLUDFkV1A2VmtneWtGdFdpZXhDQXpJS0RUaVpyOGV4UEIyTzVlb3dMRGtFVjZkRVlsZEdHWGFjTExVNTc4V3B5ZlZlOTdwQjBSaVNGQUlBT0ptdngvd3RwL0ZiYWg1Qy9MM3FQWStJWE8vcnI3OEhBUFRvM2cxZVhnRXV1KzZoZzJuWXZYc2ZNakt5TUhyMENKZGRsNXpIUU5MQ0pFbkc2MzhleHpmMzlyRnV5eW95NFA5K080YThNaU1BNE9QVldWQ3JGT2dYSDRTWUVGLzhscHByY3cxSGdlVDdMV2VRWFdTd3ZoNmNHSXhyK2tYaXQ5UTg3TXdvclRNUUFNQXRRMkxzdHYyeEp3K21Xa05oWTBKODhlWk5QZXh1THgzTDFlSExEVGxZazFhRWhRLzFzOWwvUmE5d1pCVG84ZEdxK2tOV2M1VG9UTmg1c2hSblNvMDRVMXFKTXlXVk9GMVNpWnlpU2hqckdIb2NINmJCeUc2aEdOa3RGR2RLS3JIc1FBSGVXNUVKU1pKeC9hRG9ldDl2NlBrd0FnRGJUNVJpL3BiVCtHeHR0a3MvRXhHSnRYZmZRUURBMENHRG9IRDIvaSs1RkFOSkswak5LTU95L1FVWTI3TUR2dHFRZzgvWDVWam43TGlpVnpnbTlBckhzT1FRYUgxVU1Kb2xyRHhZQUozUjBxajN1SEZ3RE1aZkdvWXBLWkU0VTFLSkpidno4Tm02Ykx2NU5nWjFDVVp5bFAydGtFVzdiRU5RZUlBM3ZyaTdsMTByZ01raTQ0VkZSMkcyeURpV3E4UDhMYWR4eDRoT05zZk1IQnNQU1VhRExUOU5kVHhQaDlrTDBocDFUdCs0UU92em1CQmZUT3dkZ2Y4dHkzQjFhVVRVaGozejdFdDE3anQzcmh3QXNIN0RabXpadXIxSjE0K0pqc0lqajh4czBybkVRTkpxM2x4NkFoK3R5a1Jtb2NGbSs1Q2tZRXk0Tk16NjJrZXR4T1dYaEdISmJ1ZjdPSFRRZW1OTWp3N1cxekVodmhqWkxSUWZPd2dFZDQreTc3dVNVYURIeWZ5TG8zNkMvYnp3MlYyOUhRNXJmV3ZwQ1J3K2ZYRVN0ZmRXWkdKWWNvaGRmNDhIeHNYRHoxdUZ0Lyt1ZitpeE15cE5FbnhyOUUzcG54Q002d1pGWS9uK0FwUlgxbjhmV2VPdHd1V1hoR0ZZalZZT0FOaVRWZGJzdW9qSXZaU1dOdng5cjlNNW52YkFHVnF0Ni9xOXRVY01KSzBrLzF5VncrMi83c3JEZFFOdGJ4bE02aFBScUVBeWZVQVUxQ3JiSnNiNVcwN2JIZGMvSVFqRGtrUHN0bGVaTDdhaWhQaDdZZTZkdlpBVTZXZDMzSXFEaGZoaDY1bGE1MHA0K3FjaitPR0JGUGlvYlR1MDNqbXlFeUlDdmZIeXI4ZWdyNnB1OFptek9CMSszaXJyTWI4ODNNL21uTy9QOTgrb0thdlFZTk1IUjZrQTVreE54cHdHK243VVo4MWgrLzR5UkNTTzBXakVvNDg5NC9UeFR6MzlZb1BIdlA3YUhJU0VYT3puTnZlVC96azg3djBQUHNYaHcwZnc0QVAzb0ZldlM1eXVnVnlMZ1VTdy9Ubm5jQ0pmajhTSWl3RmdTR0t3MC9Oa0tCWEFkWU9pYkxZVmxGYzVIREh6NkFUSDg0aGNFTjlCZzA5bVhPcXdaZVRBcVhJODk4c1JoK2VsNStyd3I0Vkg4ZCtiZXRqdG05UW5BajA3Qm1EMkQ0ZVJucXV6NmZmaVNFRjVGWTZjdFozR2Z2WGhRcnRPd2MxUm9qTmgvWkdMZ2FSbXg5bmJoblhFMDVNVGJZNnZQWFY4UzB4a0J3Q0xkK1ZpenVLbVRZbFA1RWswbXJxbkVEQVlLcDAreGhrNU9hZHgrUEFSQkFZRzRKSkw3UDhQbzliRFFPSmlRNUpDOFBsZHZlbzlwdmJJa2Q5U2N6RjdZaGZyYTZWU2dTdDZoV05CcmRZSVI4YjBERU5Nc08wMzVrL2J6OWoxSFJuWkxSUXA4WUdvUzkrNFFIeHd4eVYyMDdRRDFldlVQRFR2b01NNVNpNzRlMzhCdWtUNFllWlkrdzY0bmNNMCtIUkdMNHg3WXp1azJ1T0ZuVEJ2MHlsYzBTdmNKclExeDl0L24wUmxIWjlsZEkxYlgwUWt4di9lZWQzaDlyS3ljM2o2bVRsUXFWUjFIZ01Bano3Mk5JeEd4NjNTdFMxYnZnb0FNR2hRZnlpVm5BbERKQWFTTnVDdnZmbDQvSW9FbTlFcVYvV0pjQ3FRM0RMVWRzUk1sVm5DTHp0c3A2YjM5VkxpdVNsSjlWNm5aMGV0d3pCeXR0U0l1NzdZNzFScnpVZXJzaENvVWVPV29SM3Q5aTNabmRla01BSUFPcU1GdDgvZGk1bmo0bkhGcFdHSURQSnArS1JhU3ZVbXBHYVVZY0cyTTloK290VGhNWUVhTmZwM3JudElNaEdKZGFIanFhdjZhdVNjT28zZHUvY0JBSVlQRzR4UFAvc0dlL2JzYTlLMTZyb2RSTTVqSUdrRENzcXJzUDFrcWMzdzBqNXhnWWdKOGNXWmtycWJIcnRIYTIzbUFRR3FXeXBxaDRlSG5KaEZkZUhPWE53OUtnNFJnUmRYOGkzUm1mRG8vRU1vTjVpdHM3VHFqR2E3U2RIQ2FxeisrL202SElScHZUR2hWN2gxbTlFczRidk45bjFhNmhNUjZJTituUU94NG1BaEpFbEdlYVVaYi81MUFtLytkUUkrYWlVMDNpcW5aMmJWR3kxMURnZXVhVktmQ0x1K09IVFJQNStaSTdvRWFrRVBQSGl2NkJJYWREYTN1bjlaaHc2aERSenBuSjkvL2hXeUxLTm56KzZJam81Q1VGQWd3c1BER2o3eHZIUG55bUUwR2wxU0N6R1F0QmwvN2MyM0NTU1ZKZ2s5WTdUMUJwSStjWUd3U0xMTjRuYnphLzNnN3hHanhlM0Q3RnNzYXFzeVMvaDZRNDYxLzBSZW1SRmFYelYrZnNpMjArbTA5M2JoZUo3dE9qeHJueDFpZDczZlVuTXh0WDkxMzVZbHFYa29xbkN1K1hSS1NpU3VIeFNOamlIVkFXcjF2emFpZHBRd21pV25Ba1pqWGRQUDhYVHlOMFZTRU1BQUFDQUFTVVJCVkF5T3diRTh2WFg5b1FYYkdtNjV1cm5XWEMrR0tndCthNkNqOHQ2c3VpZXphd3YySHp3c3VnUnE1ekl6cTBjT2R1cGtQNWRTWTZXbTdzV3hZeWNBQUplUEd3VUF1T25HNlU2ZnYyM2JUc3ovL2ljQXdKVEpWemE3SG1JZ2NibXpwWlUySTF4R2QrL2cxQm92cXc0Vll2YkVMdGg1c2hUTER4Wml3NUdpT3ZzNVhQRFQ5ak5ZbTFhRW00ZkU0THBCVVRpUnA3ZnJFT3F0VmpxOWJzN0NuV2R4MzVnNGxCbk11TytyL1pnL013WCtQaXFiWStxYmNLMm05MVprSWpYekhKNmRrb2l2TitiWTdGTXBGZWdlclVXL3p2WjlXaHoxRS9uUERkMGRycjNUVkgvdHpjY3pQOXQyME8zVktRQ1hkbkk4NitQZ3hHRDgrbWgvL0xMakxENWFsWVhYZmovZTRIdlVEaVRsbFdhbnppTWl4MlJaeHY3OWh3QUFSNDRjUTBGQllhTmFNMm9xTDYvQWp6OHRBZ0I0ZVhtaFo4L3VUcDhyU1JLV0xGbUs1U3RXUTYxVzQ2Njdic2VnZ2YwYVBwRWF4RURpWWxtRkJyeng1d25yNjQ3QnZrNEZFcDNSZ3RHdmIydDBQNHY4YzBhOHR5SURjOWRtb1lQVzIyNy9nWnh6S0txb2NyaXZ0a3FUaEpkK1RVZHFSaG5LREk3bjkyaE1kYitsNW1KVGVqRUt5eSsyanJ4MmZUZU12elRjWmw2UityVFdqSWwzanV4VTczNlZVb0diaHNSZ1VwOEl2UHhyT2xZY0xFU1FSZzE5bGNWdWhsdFA5ZmJyTDRrdWdkcXgzWHYyb2JDd0NBcUZBdm41QmZqUEcrOWkxc3k3a0pUVXBlR1RhNWszYndIS3k2dC9lV3ZNUXFmRnhTWDQ4cXZ2Y09KRUJnSURBM0QvL1RPUTJLWCswWXZrUEFZU2dSNXdNQ1c4czI0ZEZsUHZXalpBZGF0TGVxNE9HNDRVWTlxQTZ0c25lN0xPMVR2YXB1YjhISTYrVHkyTkRFdzF3d2dBeEhYUU9CMUdBRURkQ3FzaXg0ZHBjUGtsenYybUZhaFJvK0Q4WjVvOXNRdXU3QjJPMU13eWJEbFdncTNIUzNFOHIrRkpsU0lDdlRFNUpSSWpra053NzFjSEd2MTNLa29menMvZzBZN25uQkpkUXAzMEJnTisrZVUzQU1BVkU4WkM3ZVdGUC85Y2h2ZmUvd1F6N3J3Ti9mcjFhZUFLRjYxZXN4NEhtbmo3OGQrdnZnVzlYbytFaEhqY2YvOE1CQWV4RTd3ck1aQUk1R2lOR21jNUdzbFNXM2FSb1RxUUhLME9KRWFUaEg4dFBJby9adzkwNmoxVURzSkE3ZUhFamRYUXpLb0FjUFNzRGh1UEZtUHpzV0lZVEkyYlFyOHBIaDdmMmVuZmtsWWRLc1NlckhOUUtSVVllMGtZTk40cWpPZ2FpaEZkUTVGWmFNQ1VkM2JXZVc2Z1JvMy8zTkFkdzVORHJPODNybWNIbXpsT2lNaVcyV3pHNTU5OWc5TFNNZ1FGQmVMS0s4ZkQxOWNIM2w1ZVdQenJIL2o4aTI5eDR3M1RNSHIweUFhdmRlRGdZU3hhOURzQW9FZVBia2hMTzlxb1d2UjZQZFJxRldiLzgyR28xYXFHVDZCR1lTQnBCN2FkS0lVa3lYanI3NVBJYW1CaXNwcThISXc0TVZtYTE1bjBYQjIzZ2k3NGNGVW1QbDNUOE1KMWpWa0Z1TDZKekdKRE5aaHc2Y1VSUWVjTVpnVFdXZ241eS9VNUdOdXpBMkpETlhqMy9QbzNneE9EN1ZaTVhyb3Z2OTQ2eWl2TlNBajNzd2svTnc2SllTQWhxb05PcDhjWFgzeUx0Q1BwVUt2Vm1Ibi9YZkQxclI3MlAySENXSGg1ZWVIblgzN0Zqejh0aGs1dndGV1RKdFI1cmR6Y2ZIenh4VHhJa29TWTZDamNkKytkZVB5Znp3SUFzckp5OFBwLzNuR3FKclBaZ29jZWZxTE8vUnorMjNRTUpPMUFSYVVaSDYvT3dvOU9qQTY1UUtsVTJFenhma0ZESFcwYnJ1VmlpNGZSTE5sTk45L2NGcGpHMGxkWmJJWVBMOTZWYTllZjVQRHBjc3hkazRWUjNUdFlBNTJqVHJZTkJSSlpCbjdmazJkenEyNVFsMkIwaWZDeldVdUlpSUJqeDA3ZzIza0xVRmhZQkxWYWhSa3pia1ZDZ20ycjhwZ3hJeUhMTW43KzVWZjg4Y2ZmTUZWVlllclV5UTZ2RnhJU2pKQ1FJRWlTakVjZW5Xa3owNnVYbDlxcERySUZCWVZRS0JRSUMrTUVpaTJCZ2FTZCtIUnR3NjBPTllWcHZSM2V4bWh1SURsbk1PUHc2UXI4bHBxTHYvYmxZL08vaGpYcmVzMVZWRkZsN2ZRcnlkVkRlaDExY0swMFNkYnArQzhzMkZmVG9kUGx5Q3BzdVBYcDk5MTVkbjJIYmhvY2c5Zis0QWdjb2d1Vy9yMEN2Ly8rTndEQTE5Y1hzMmJlaFc3ZEhLOWROWGJzWmRBYkRQanp6MlZZdG53MWV2VjIzTmZKeDhjYjk5ejlEMmkxL25aOVAySmlvdkYvcnp6ZllGMHpaejBPbFVybDFMSFVlQXdrQXZWNmJnTzZSMnRSckRNaC8xemRrK3M0dXVWdzFkczdHMXdYcGpraUErMUg1Wnd6bUZIVnpQay9QbDJiaGZkV1pEVHJHb0JyMTVNNWVsYUhZY25lV0pkV1ZPKzhMeGVNNjluQnJ2Vm9TYXB6aXlHZUxxbkUzdXh6NkJ0M3NXUHhsSDZSZUdkWjNkUFpFN1UzL2Z2MXhiSmxxOUU1UGhaMzNIRnpneTBTazYrNkFnYTlBUnFOYjcyalhsd3hmd20xSEU3Y0w5QjFnNkl4ZjFaZkpJVGJMMlluV3ZjWXJkMjJzNlhObjVHd0xmN1FQWjZ2aHl3RGM5ZGtPWFY4N2RXWnE4eFNnN2RyYXZwemorMnhXaDhWeHRmb3gwTFUza1ZHUnVEcHB4N0Q0NDgvNlBUdGtldXV1d2FUT1VHWlcyTWdFU0JRbzhiYnQvVEVuS25KOEZFckVSSFkrTFZaV3Rxbzd2Yi9DWnpJYjNoSXF6czZucXZEcWtPRlNEdFQwZUN4aVJGKzZKOWcyOXk3NW5CUm5mTzJPTExpWUlIZGZETlQrenVlSlphb3ZlcllNYnBSOHhDMTFweEYxSEo0eTBhQVJZLzBSMVNOQmVKaVF0cFdJTkY0cXpBNE1kaHUrNzdzdGpPMWVVNng4N2VyWWtQcmI0Rkt6OVZoWDQ1em4rM0d3ZlpOdmo5dGQ3NnpNRkM5UnRET2pES2J2K09CQ2NFTnJsMUVSQTJUWlJrV1MzWG5lWVlVOThKQUlrQlVyZFZxRXlOY3MzS2xxOXcycktQRHljdTIxYkZLcmdpVDNxcDd2by9hR3VwdmN1aDB1VlBYQ2RLbzdWb3lqdWZwc1N1anpPbGFMbGkydjhBbWtDZ1UxV3ZwZkxMYXVkdEdSRlE5TExpNHBBUmFmMy80K0hoRHBWSmg5NTc5TUpzdFVDcVYwR3J0YnowN3cyZzB3bVF5dzg5UEE2V3krdi9DOVBQcjNsd1lka3l1eDBEU3dqVGVEZDhWazUxZElLWVZCR3JVbUhHWi9TaVRrL242ZGo4MDlhWWhNZERVNnN6NncxYjdWWXhyejJQaXlKcTBRdnhyYXJMTmJMZ01KRVNOVTFKU2lsZGZmY3ZodnVUa3hDWlBYcGFWbFlOMy92Y1JGQW9GdkwyOW9WSXFvVGNZemw4M3FjbjFVdjBZU0ZwWXAzcHVGeGlxTEhodlJhYkRIMnFpUEg5MUVnSjg3ZjlaTlBhMlJGMlVTZ1VVcUc0UjZCMWI5eFQyRFhIbEtCdG4vWnFhQzROSnd0UitrVWlPOGtlSnpvUXR4MHJRUWV1Tmlrb3pUQllKd2Y1ZWVIaDg1d2F2VlZ4aHd1N01NZ3c0M3g5bGQyWVpmdC9qM0VnZElxb1dHUmtPYjI5dldDd1dTSklFV1piaHA5RWdNVEVCTjk5OFhaT3YyN0ZqTklLRGcyQTJtMkd4V0dDUkpJU0doaUE1T1JIWFRyL2FoWitBYW1JZ2FVRXA4WUYxTHF4MzRGUTVudjd4U0tQNlFyUzBlMGZIWVZJZit3bS9paXRNV0x3cjF5WHZjVTFLSkY2NXRtdWQrL1hHbHA4cXZxbnl6MVZoM3FaVG1MZnBGRVowRFVXUW54clhEWXpHUGFOakd6elgwWEkxdit3NGkxMFpwZmg5ZDM2YituZEFKSUszdHplZW1QMXdvODd4OHZMQysrKzkwZVQzckd0V1ZYOS9mL3lIaTBtMk9nYVNGcVIxME5JZ3k4RFhHM1B3d2NyTVZwK1Z0RDVLQlRBa3liNGpLd0M4dWZTRXk0YnJOalNTeFJWRGkxdkRwdlJpQU1DWUhzNE5TU3lxcUxMYjFwaWh3a1NlVHFGUU5HbmxYdkljSFBiYmdqWWVMY1kzR3krdW9HazBTWGp5eHpUOGIxbEdtd29qUVBWdjhMTytPWWpWaDJ6WFZWbHhzQkIvN25YZEQ4N2orVHFZNnZqczV3eG1iRHRSNHJMM2FnMEhUam5YSWJibUtzcEVSR1NQTFNRdDdOM2xHZWdURjRqa1NEL2MvL1VCN005eDdnZVlDRlZtQ2JNWHBPR3RtM3ZnOGt2Q2NPQlVPWjcvNVloTDM4TnNrWkZab0VkeWxPM0lJcU5Kd2dzTGp6cmRFdU9xeGZXYXE3QzhDb1hsVlFnTHNKL1o5b0tsKy9MeDlZYWNGcXVCaU1nVE1KQzBNSXNrNDRrRmFRZ1A4SFo2ZUdsdFowcnQ1NlpvVGd2TGh5c3piVjRYMXJpZFlKRmtQUDNURVR4NGVUdytYWlB0VkVCNGRQNGh1MjMxcmVyNzFZWWN4SWRwVUdtU29ETmFrSGZPaUowblNsRlJSLytSQTZmSzRhMXVlbU5lN2Y0dkRjMm5NbitMYlNmamhsWkkvalUxRjEyanRKQmtHV2FMREpORmdyN0tnc3dDQTFJenkzRFF5VllVSXFMMlRDRzNwVEduVG1yTWI4ZEU1Qm9pUmpaUjZ6bWVjNnJoZzZqTlNvcTFuNjdCSFNocXpGN0hQaVJFUkVRa0hBTUpFUkVSQ2NkQVFrUkVSTUl4a0JBUkVaRndEQ1JFUkVRa0hBTUpFUkVSQ2NkQVFrUkVSTUl4a0JBUkVaRndEQ1JFUkFUbHhmbXB5TTE0eXRlT2dZU0lpS0JXY3lVUmQrWGxJVjg3QmhJaUlvSldveEZkQWpXUnY0ZDg3UmhJaUlnSXdRRmFxRlVxMFdWUUk2blZLZ1FIQm9ndXd5VVlTSWlJQ0VxbEVoR2hvYUxMb0VhS0RBbGxIeElpSXZJc2ZyNCtpQWtQWjB1SkcxQ3JWT2dZSGc2TnI0L29VbHpHTTNyQ0VCR1JTL2o1K2lBdUtoS2w1UlhRR1F3d21jMlFaRmwwV1lUcTBUUmVhalg4TlJvRUIyaWhWSHBXbXdJRENSRVIyVkFxbFFnTkNrUm9VS0RvVXFnZDhheDRSVVJFUkc2SmdZU0lpSWlFWXlBaElpSWk0UmhJaUlpSVNEZ0dFaUlpSWhLT2dZU0lpSWlFWXlBaElpSWk0UmhJaUlpSVNEZ0dFaUlpSWhMT0xRT0p4cHZyTEJDMUpqOSt6eEZSQzNQTFFCSWI2aXU2QktKMkpiWUR2K2VJcUdXNVpTQVowN09ENkJLSTJwWFJQZmc5UjBRdHl5MER5WjBqWXhFZDdEbExMaE8xWlRIQnZwZ3hNbFowR1VUazRkd3lrR2g5VkhobGVsZlJaUkMxQzY5YzJ4WCtQdXhEUWtRdHl5MERDUUFNU1FyQjUzZjFZa3NKVVF1SkR2YkJGM2YzeHVERVlOR2xFRkU3b0pCbFdSWmRSSE5VR0MzNFptTU8xcVVWSWFlb0V2b3FpK2lTaU55V243Y0tzUjE4TWJwSEI5dzVNaFphdG93UVVRdFNLQlFLNjNOM0R5UkVkZmw1MGUvNDdPdnZySy9IangyRkp4OTdBRXFsMnpZTUVoRjVsSnFCaFA4ems4ZTZmdm9VVEw5Nmt2WDF5alhyOGVhN0gwT1NKSUZWRVJHUkl3d2s1TEVVQ2dWbTNYc25ycnJ5Y3V1MmxXdlc0NjMzUG1Fb0lTSnFZeGhJeUtNcEZBbzg5dUI5bUhURnhWQ3lZdlU2dlAwK1F3a1JVVnZDUUVJZVQ2RlE0UEdIN3NPa0s4Wlp0eTFmdFE3dnZEOFg3RUpGUk5RMnNGTXJ0UnV5TE9QdDkrZGkyY28xMW0xalI0L0FVNDg5Q0xWYUxiQXlJcUwyaWFOc3FOMlNaUmx2di9jSmxxMWFhOTNXUDZVMzVqejNCUHcwR29HVkVSRzFQd3drMUs3SnNvejNQdjRjZi82OTByb3RPYkVMWG52NU9ZUUVCd21zaklpb2ZXRWdvWFpQbG1YTS8zRVJ2djMrSit1MjZLaEkvT2YvWGtESDZDaUJsUkVSdFI4TUpFVG5MVjIrQ3YvNzhETnI1OWJnNENDODl0Sno2SnJVUlhCbFJFU2VqNEdFcUlZdDIzZmgzMis4ZzZvcUV3REExOWNIYzU1OUFnUDc5eFZjR1JHUloyTWdJYXJsVU5wUnZQRHk2eWl2MEFHb0hpcDg3NTIzNGZycFUxRGorNFdJaUZ5SWdZVElnZXljMDNqbXhYOGp2NkRRdW0zc3FCR1kvY2hNK1Bod1ZXa2lJbGRqSUNHcVEwbHBHVjU1L1cwY09KUm0zWmJZcFROZWVlRXBSRWFFQzZ5TWlNanpNSkFRMWNOc051T1RMNzdGa2orWFdiY0ZCUWJneFdkbm8wK3ZTd1JXUmtUa1dSaElpSnp3OTRvMWVPL2p6MkUybXdFQVNxVVNEOXg3SjY2WmZDWDdsUkFSdVFBRENaR1QwbzZrWTg1cmI2RzR1TVM2YmRUSVlYanN3ZnNRb1BVWFdCa1JrZnRqSUNGcWhPTGlFcnowMmxzNGZDVGR1aTA4ckFPZWUvSlI5THFraDhES2lJamNHd01KVVNPWlRDWjgrdFYzK08yUHY2M2JGQW9GYnJseE9tNi82WHFvMVNxQjFSRVJ1U2NHRXFJbTJyNXpOLzc3N2tjb0t6dG4zZGFqZTFjODk4UWppSTZLRkZnWkVaSDdZU0FoYW9iaWtsSzgrZTVIMkptNjE3ck5UNlBCb3cvZWkzR2pSd3FzaklqSXZUQ1FFRFdUTE10WS9QdFNmUDcxZk9zb0hBQVljOWx3UEhUL1hRZ0tDaFJZSFJHUmUyQWdJWEtSRXhtWmVQVy83eUk3NTdSMVcwQ0FGclB1K1FmR2p4M0Y0Y0ZFUlBWZ0lDRnlJYVBSaUUrLytnNi8vN1hjWm51L3ZyM3gySVAzSVNhYWZVdUlpQnhoSUNGcUFmc1BIc1k3SDh6RnFkTm5yZHQ4dkwxeHg2MDM0THFwazZGU2NTUU9FVkZORENSRUxhU3F5b1R2ZjE2RUgzLzVEUmFMeGJvOUtURUJzeCtaaWVURUxnS3JJeUpxV3hoSWlGcFlSbVkyM3ZsZ0x0S09Ick51VXlnVW1IN05WYmpqNXV2aDcrOG5zRG9pb3JhQmdZU29GVWlTaENWL0xzT1g4MzVBWmFYUnVqMG9NQUQvdVBWR1hIWGw1YnlOUTBUdEdnTUpVU3ZLTHlqRWV4OS9qdTA3ZDl0c2o0dnRpSmwzL3dNRCsvZmxhQnhxVXlSSlFtbDVCU29NQnBqTlprajhNZEVtS0JVS3FOVnFhRFVhQkFkb29WUXFSWmZVYkF3a1JLMU1sbVZzMzdrYm4zNDFEem1uenRqc0c1RFNCelB2dVFPZDQrTUVWVWQwa2I3U2lQemlZcGhyOUlHaXRrZXRVaUVpTkJSK3ZqNmlTMmtXQmhJaVFjeG1DLzVjdGhMZmZ2OFR5c3Nyck5zVkNnV3V1dkp5L09QV0d4RVNIQ1N3UW1yUDlKVkduQ2tvRUYwR05VTEg4SEJvM0RpVU1KQVFDVlplb2NQM1B5N0ViMy8rRGJQNTRtK2lmaG9OYnJ4dUtxWmRQUkYrR28zQUNxbTlrU1FKMmJsNWJCbHhNMnFWQ25GUmtXNTcrNGFCaEtpTk9IMDJGNTkvUFIrYnRteTMyUjRRb01WMVU2ZGcycFNKOFBOak1LR1dWMXgyRHNYbnpqVjhJTFU1b1lHQkNIWFQ1U29ZU0lqYW1QMEhEMlB1Rjk4aS9maEptKzFhZjM5Y08zVXlwbDA5RVZwL2YwSFZVWHVRblp1SEtwTkpkQm5VQkQ1ZVhvaDEwOVhHR1VpSTJpQlpsckZweTNaOHQyQWhUbVptMmV6ejkvZkR0ZGRjaFdsWFg0VUFMWU1KdWQ3SlU2YzVtc1pOS1JVS2RPblVVWFFaVGNKQVF0U0d5YktNTGR0MzRyc0ZDM0g4UkliTlBqOC9EYVpkUFFuWFhUTVpBUUZhUVJXU0p6cWVjMHAwQ2RRTVNiR2RSSmZRSkF3a1JHNUFsbVZzMjVtSzczNzR4ZTVXanA5R2c4a1R4K09heVZjaU1pSmNVSVhrU1JoSTNCc0RDUkcxT0ZtV3NXUFhIc3o3NFJjY1BYYmNacDlDb2NEd29ZTXcvZXBKNkhWSkQwNndSazNHUU9MZUdFaUlxTlhJc294ZHUvZmh1d1cvNFBDUmRMdjlpUW1kTWUyYVNSaDcyUWg0ZTN1MWZvSGsxaGhJM0JzRENSRzFPbG1Xa1hiMEdCWXYrUXNiTm0rREpFazIrNE1DQXpCNTRuaE1tWFFGd2pxRUNxcVMzQTBEaVh0aklDRWlvUW9LaS9EN1g4dng1N0tWTmpPL0FvQktwY0psdzRkZzJ0V1QwS05iTW0vblVMMFlTTndiQXdrUnRRbEdveEdyMTIzRTRpVkxrWm1kWTdjL0xyWWpKb3diamN2SFhNWldFM0tJZ2NTOU1aQVFVWnNpeXpMMjdqK0l4VXVXWXR2T1ZOVCs5bFlvRk9pZjBnY1R4bzNDOEtHRDRPUHRMYWhTYW1zWVNOd2JBd2tSdFZtbnorYmk5NytXWTlYYURTZ3JzNThTM005UGc5RWpoK09LY2FQUXMwYzMzdEpwNXhoSTNCc0RDUkcxZVdhekJUdDM3OEdLMWV1eGRmc3VtTTFtdTJNNnhrUmp3dGhSR0Q5dUZDTEN3d1JVU2FJeGtMZzNCaElpY2l2bnlzdXhkdjFtckZpOTNtNU9FNkQ2bHM0bFBicGg1TERCR0Q1ME1LSWlPZWxhZThGQTR0NFlTSWpJYldWbG44TEtOZXV4Y3MxNkZCV1hPRHdtc1V0bmpCZzZHTU9IRGtSQ2ZCeHY2M2d3QmhMM3hrQkNSRzVQa2lUczNyc2ZLMWF2eCtadE8yRTBHaDBlRnhNZGllRkRCbUhFMEVIc2MrS0JHRWpjR3dNSkVYa1VvOUdJMUQzN3NYSExkbXpkdmdzVk9wM0Q0MEtDZ3pCc3lFQ01HRG9ZS1gwdWhWcXRidVZLeWRVWVNOd2JBd2tSZVN5ejJZTDlCdzloNDVidDJMeHRKNHJydUsyajhmVkZuOTZYb0YvZjN1amZ0emZpWWp1eTljUU5NWkM0TndZU0ltb1hMa3hYdjJucmRtemFzaDFuenViVmVXeG9hQWo2OSsyRmZuMTdJNlZQTDA3RTVpWVlTTndiQXdrUnRUdXlMQ01qS3h1YnR1ekE1bTA3Y09Ka1pyM0h4OGQxUXIrK3ZkR3ZieS8wdWZRUytQbHBXcWRRYWhRR0V2ZkdRRUpFN1Y1cGFSbjI3RCtJMUQzN2ticG5Id29LaStvOFZxbFVva2YzcnVqWDUxSmMwck03dW5kTmd0YmZ2eFdycGJvd2tMZzNCaElpb2hwa1djYVpzN2xJM2JNZnUvZnV4NTc5QjZIVDZlczlKN1pUUi9Uc25vd2UzYnFpUi9ka2RJNkxoVXFsYXFXSzZRSUdFdmZHUUVKRVZBK0x4WUwwNHlleGUrOEJwTzdaaDhOSGpzSnN0dFI3am8rUEQ3b2xKNkpuOTY3bzNpMFpQYnNsSXpRMHBKVXFici9hUWlDUlpiblJIYUovL2ZWUCtQbHJjTVdFY1M2dDVlalJZMWkrZkRWdXZmVUdkSENEZmxBTUpFUkVqVkJaYWNUK2c0ZHhLTzBJRGg4NWhpTkhqOEZRV2RuZ2VSSGhZZWpSdlN0NmRFdEdVcGZPU0lpUFExQlFZQ3RVM0g2SURpUjc5eDdBd2tWTGNQZGR0eU1oSWQ3cDgyYk9laHlob1NGNDdkVVhYVnJQNTU5L2k5VGRlNUdTMGh2MzN6ZkRwZGR1Q1o0UVNEaDVBQkcxR2w5Zkh3d2FrSUpCQTFJQVZFL0tscFY5Q21sSDAzRTRMUjJIajZZak8rZTAzWG41QllYSUx5akUrbzFick51Q2c0T1FFQitIaFBoWWRENy9HQjhmQ3o4Tk84MjZvNU1abVNnc0xNTGNUNy9HODgvTlJtQmdnTkI2cGsyYmpIMzdEMkRQbnYzSXlNaHFWRWlpcG1FTENSRzFLUlU2SFk2a0g4Zmh0SFNrSFUxSDJwRmpkVTdRNWtoa1JEZ1NPc2VoYzN3c0V1S3JIK002ZFlTWGwxY0xWdTMrUkxlUVNKS0VOOTk2SHhrWldVaE9Uc1RqanowQXBWS0pIVHRTOGRmU0ZYV2VsNWVYRDZWU2lmQUdGb1Y4K2FWbnJjOWZlZVVOV0NTcHdacUtpNHRoTXBuaDcrOFByYmJoenRjejdyd1ZuVHZITlhoY1MyQUxDUkdSaTJuOS9URWdwUThHcFBRQlVOMnY0TlRwc3poOEpCM3B4MDhnSXpNYkdWblpLQyt2Y0hoK1huNEI4dklMc0cxSHFuV2JVcWxFeDVob3hIWHFpS2lvQ0VSSFJTSTZzdm94TWpJY1B0N2VyZkxacUc1S3BSSjMzM1U3L3UvZmIrTFlzUk5Zc21RcHBrMmJETDFlajd5OC9IclBsU1Nwd1dOcXlzM0xoK1JFSUxsQXA5TkI1MFFvcnFxcWN2cWFaSTh0SkVUa2RtUlpSa2xwR1RJeXM1R1psWTJNckJ4a1ptVWpNenNIbFpXTzErS3BUMmhJTUtLakloRjFQcVJFUlVVZzV2enJzQTZoVUNxVkxmQXAyaGJSTFNRWGJOcTBGZk8vL3hrcWxRcHpYbndhRVJIMXJ6amRsRDRrRHp3NEc1SWtZZTRuLzdQWi90VlgzOEZZVllWWk0rK3U4OXpQdi9nV0JrTWxIbm40ZnFmZnJ6V3doWVNJU0FDRlFvSFFrR0NFaGdTamYwcHY2M1pabHBHYmwzOHhvR1RsNEdSbU5uSk9uWWJGVXZmb251S1NVaFNYbE9KUTJsRzdmV3ExQ3BIaDRZaUtpa0JrUkFSQ1FvSVFFaHlNa09BZ2hJWUVXNS83K1drNFpiNExqQmd4Rk1YRnBSZzRNS1hCTU9KcUJ3NGVoc0ZRZnlmckkwZU9PZFZhUW8zSEZoSWk4bmhtc3htbnorVGlURzR1Y25QemNUWTNEMmR6ODNFMnIvcDVYU3NjTjRhWGx4ZENncytIbFpDZ2k4K0RneEFTRW16ejJ0L2ZyODIxdXJTVkZoSkhQdnp3c3pvbjNHdW9EMG5OdmlNWFhHZ2h1ZU9PbTdGOCtXcnI5dno4QXNpeWpNaklpRHByS1Nnb2hDUkpEbzl4OUY2dGhTMGtSRVJ1UUsxV0l6NnVFK0xqN1AvVGxtVVpwV1hua0ZzcnBKek56VU51WGo3eUN3cmh6Tzl0SnBQSk9ocklHVDQrUHZEMzAwQ2owZGc5K21rMDhQTzcrS2p4MDhCZlkvdm9wOUhBMTljSEtxVUtLcFVLYW5YMW95ZTIwaFFVRnRYYlI2U3hmVWd1MEZYb0hKN256TFdhOG41VVB3WVNJbXJYRkFyRitkYUxJUFRvM3RWdXY5bHNSbjVCRWM3azVxS3dxQmlsSldVb0xpbEJTV2taU2tvdlBxK3JrMjFkakVaamRjdE1TYW1yUGdxQTZzK2pVcW5PLzFGV2h4WHI2K3JueWhyNzFTbzFWQ29sSG5sMGxrdnJjSmJaYk1hTGMxNnoyZWJqNDRNNUx6NXRkMnp0UGg5QTNYMUk1cnowZW9PaFlmejRNUmcvZm96MTllUC9mQllHUTZYRDk3bGc5aE12UUtmVDFYc01OUTBEQ1JGUlBkUnFOV0tpSXhFVEhWbnZjV2F6MlJwU1NrcExVVkpTV3YzOGZQK1VDOXRMUzg5QnA5ZlgyNmVsT1dSWmh0bHNodGxzYnBIcnU1b3NBOFhGSlRiYmZIdzQ2cWs5WWlBaEluSUJ0VnFOOExBT0NBL3IwT0N4c2l6RFpETERZREJBcHpkQXI5ZERiekJBcnpmWVBkb2VVMm56YUt5cWdtU3h3R3kyd0NKVlB6Wm1PR3RiNE9XbHRtbHRtRG5yY1lIVlZQdjIyeC9xM09lSy9rYmtHQU1KRVZFclV5Z1U4UGIyZ3JlM2w4dW53SmRsR1JhTEJJdGtnY1ZzZ2NWUy9jZGM0OUVhWW1wc2R3ZGZmVDNmNFhhZFRtZTNyNnpzWEozWGFhaFAwTlp0T3h0ZkhEVWJBd2tSa1FkUktCUlFxMVZRUXdVMDRzNUhXeDVsYzhHT0dwUGQxV1EwVnRXNXJ6WkpraURMTXRUcXVsZVVkcVlQQ2JrZUF3a1JFYlZwZlhwZml0S3lNdHcxNHpicnRyUWo2Zmpra3k5UlZWV0YwTkFRelA3blF6YXI4aTVlL0FkS3k4cnNyblZoTmxXMTJ2N0gzOXR2dmRwZ0xXKy85ZSttZkFSeUFnTUpFUkcxYWRPblQ3RjV2WGZmQVh6eHhUekV4RVFqT3pzSFJtTVZYbnY5SFVSR2h1UGFhNjlHWXBjRXUzTXVxS2lvYnQzdzgvTURBTHp4MzNlaDF4dWFYSnZJdVVjOERRTUpFUkc1QlZtVzhlZGZ5N0YwNlFwMDZoaUR4eDZkaVgvT2ZoNnlMQ004dkFOT25zekVtMisrajM3OSttRGExTWtPSjBzckxhMXVOUWtNcUY1Tk9EKy9rTGRnMmdnR0VpSWlhdk1LQ2dyeDNmeWZrSjUrSEVsSlhmREFyTHV0clJ5K3ZqNTQ1dW5Ic1g3RFp2eStaQ2wyNzk2SC9mc1BZc3pva1pnMDZRcG9OTDQyMXdHQXNQRHEwVkFYYnNHc1dic0JQLy84SzdwMlRjSURzKzZCcjYrUHd6bzJidHFLSDM5Y0JFbVNjTVAxMDFyeUk3YzdEQ1JFUk5SbVZWVlZZZldhRGZqNzc1V29xcXJDb0VIOWNjZnROOW4xQVZFb0ZCZzlhZ1Q2cGZUQlR6OHZSbXJxWHF4Y3RRNWJ0KzNFdEttVE1YejRFQUJBOXZuT3UxRzFwbjRmTytZeTVPY1hZdDI2alhqMzNZL3g0RVAzSWtDcnRlNjNXQ3hZdlBnUHJGNnpIbXExQ25mZmRUc0dERWhwNFUvZnZqQ1FFQkZSbTFCN09HNXhjUW5lK085N0tDc3JnMXF0eHMwM1g0ZFJsdzJ2OXhxQmdRRzQ5NTUvb0Y5S0h5ejRjU0VxS25UdzhyNDQzT2o0OFpNQWdNNmQ0K3pPdmVINnFUQ2JUTmkwZVJ0ZWVlVU4zSFRUdGVqZnJ5K09IVHVCQlFzVzRzelpYSVNHaHVET08yOUYxK1JFRjN4aXFvbUJoSWlJaEpObEdkOThVejBobWNsa1JtNXVIcUtpSXRHOWV6SUtDNHB3KyswM0lpcXEvdGx5YStyZnZ5KzZkazNDZ1lPSE1XaGdQd0JBU1VrcGNuSk9RNlZTSVRHeGk5MDVTcVVTdDkxMkkrTGpZL0hUejR2eCtlZmY0dTlPSzNIcTFCa0F3TEJoZzNIRDlWUGg2K3RyZHk0MUh3TUpFUkVKZFNHTWJOK3hDMXF0UDNRNlBUNloreFVlZXZCZTNIYnJEVkNyMVUxYU5EQWdRSXRoUXdkWlgyL2V2QTBBMEsxcmtrMi9rcG9rU1VKUVVDQWlJeU54K3ZRWmF4Z0pEUTFCVW1LQzI4MkU2MDRVc2pQTFdCSVJrVWNUTlRHYUxNdVlOMjhCdG03YkNYOS9meno1eENQWXVuVUhscTlZRFI4ZkgxeDIyVEQwUyttRHNQQU8wUHI3T3hWTUpFbUNKRW5WTTlHYUw4NUUrOUxMLzRGZXI4ZTk5LzREL2Z2MXRSNWZVYUhEc1dQSHNmL0FZUnc0Y01nNk5EZ21PZ29EQnFaZ3o1Nzl5TWs1RGFDNkZhVlRwNDdvMmpVUmNiR2QwTEZqRENJaXd1RGw1ZFVDZnp2T1M0cTFYOG5hSFNocWZFSFpRa0pFUk1KVVZPaXdLM1VQMUdvVlpzMjhDMUZSRVpnNjlTcG9OTDc0NDg5bFdMbHlMVmF1WEdzOVhxbFVRcUZRMUFnbTFiOVRTNUlNV1pZZGg4V1dSQUFBQTNOSlJFRlVUZ3V2VnF2UXYzOEs5SG85SWlQRGtkSzNOelp0M29iMDlPUEl6ajZGdkx4ODYzbHF0Um9wS1gwd1l2Z1E5T3paRFFxRkFwTW1Uc0R4NHlleGM5ZHU3TjE3QU5uWk9jak96ckY1RDYzV0h3OC9kRC9pNDJOYjVpK3FIV0FnSVNJaVlRSUN0QmcrYkFqaTRtT1JsRlRkcjBPaFVPREtLeS9IMEtHRHNDdDFEN0l5czFGYVdnYURvZkxpZWp6blcwRXVUQVZ2RFNNeUlFT0dBdWNEaTZKNnB0Zmh3NGRnOSs2OXVQNjZxVkFxbFRCVm1helR6V3UxL3VqUm94c3V2YlFIZXZXNkJINGFqVjJkU1VsZGtKVFVCVGZkZUMxT25UcUQ5R1BIY2Z4NEJrNmRPbzJpb21KRVJrWXdqRFFUYjlrUUVaSFF0V3hNSmxPcjNQSTRjK1lzWW1LaUFWUVA0MDFOM1l2T25lTVFFUkhlck91YVRHYVl6Q2FIUWFhMWVNSXRHd1lTSWlKeWk4WDFxRzZlRUVpVUlnc2hJaUlpQWhoSWlJaUlxQTFnSUNFaUlpTGhHRWlJaUloSU9BWVNJaUlpRW82QmhJaUlpSVJqSUNFaUlpTGhHRWlJaUloSU9BWVNJaUlpRW82QmhJaUlpSVJqSUNFaUlpTGhHRWlJaUloSU9BWVNJaUtDOHVJYVorUm1QT1ZyeDBCQ1JFUlFxOVdpUzZBbTh2S1FyeDBEQ1JFUlFhdlJpQzZCbXNqZlE3NTJEQ1JFUklUZ0FDM1VLcFhvTXFpUjFHb1ZnZ01EUkpmaEVnd2tSRVFFcFZLSmlOQlEwV1ZRSTBXR2hIcE1IeEtGTE11eTZDS0lpS2h0MEZjYWtWOWNETFBGSXJvVXFvZGFwVUprYUNnMHZqNmlTMmtXaGVKaW1tSWdJU0lpRzVJa29iUzhBanFEQVNhekdSSi9UTFFKU29VQ1htbzEvRFVhQkFkb29WUzYvMDBPQmhJaUlpSVNybVlnY2Y5NFJVUkVSRzZQ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U0RnR0VpSWlJaEtPZ1lTSWlJaUVZeUFoSWlJaTRSaElpSWlJaUlpSWlJaUlpSWlJaFB0L1VNalNOYnBUSzF3QUFBQUFTVVZPUks1Q1lJST0iLAogICAiVHlwZSIgOiAibWluZCIsCiAgICJWZXJzaW9uIiA6ICI4Igp9Cg=="/>
    </extobj>
  </extobjs>
</s:customData>
</file>

<file path=customXml/itemProps1.xml><?xml version="1.0" encoding="utf-8"?>
<ds:datastoreItem xmlns:ds="http://schemas.openxmlformats.org/officeDocument/2006/customXml" ds:itemID="{2F0B3EC7-4112-400D-874A-17342DFE55C2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525</Words>
  <Application>Microsoft Office PowerPoint</Application>
  <PresentationFormat>宽屏</PresentationFormat>
  <Paragraphs>98</Paragraphs>
  <Slides>18</Slides>
  <Notes>18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Kozuka Gothic Pro R</vt:lpstr>
      <vt:lpstr>等线</vt:lpstr>
      <vt:lpstr>等线 Light</vt:lpstr>
      <vt:lpstr>方正兰亭粗黑_GBK</vt:lpstr>
      <vt:lpstr>方正兰亭细黑_GBK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阮 辰伟</cp:lastModifiedBy>
  <cp:revision>72</cp:revision>
  <dcterms:created xsi:type="dcterms:W3CDTF">2017-05-14T08:55:00Z</dcterms:created>
  <dcterms:modified xsi:type="dcterms:W3CDTF">2022-05-05T10:50:13Z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